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86" r:id="rId3"/>
    <p:sldId id="307" r:id="rId4"/>
    <p:sldId id="292" r:id="rId5"/>
    <p:sldId id="289" r:id="rId6"/>
    <p:sldId id="310" r:id="rId7"/>
    <p:sldId id="293" r:id="rId8"/>
    <p:sldId id="298" r:id="rId9"/>
    <p:sldId id="303" r:id="rId10"/>
    <p:sldId id="300" r:id="rId11"/>
    <p:sldId id="301" r:id="rId12"/>
    <p:sldId id="302" r:id="rId13"/>
    <p:sldId id="304" r:id="rId14"/>
    <p:sldId id="305" r:id="rId15"/>
    <p:sldId id="306" r:id="rId16"/>
    <p:sldId id="291" r:id="rId17"/>
    <p:sldId id="285" r:id="rId18"/>
    <p:sldId id="287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4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/>
    <p:restoredTop sz="94663"/>
  </p:normalViewPr>
  <p:slideViewPr>
    <p:cSldViewPr snapToGrid="0" snapToObjects="1">
      <p:cViewPr>
        <p:scale>
          <a:sx n="106" d="100"/>
          <a:sy n="106" d="100"/>
        </p:scale>
        <p:origin x="152" y="4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dmila Ferreira Costa" userId="486d09372b7d050a" providerId="LiveId" clId="{3399F588-51B7-4F95-90C3-ECDDD8E0E412}"/>
    <pc:docChg chg="custSel addSld modSld">
      <pc:chgData name="Ludmila Ferreira Costa" userId="486d09372b7d050a" providerId="LiveId" clId="{3399F588-51B7-4F95-90C3-ECDDD8E0E412}" dt="2019-04-23T01:21:47.352" v="1093" actId="20577"/>
      <pc:docMkLst>
        <pc:docMk/>
      </pc:docMkLst>
      <pc:sldChg chg="addSp delSp modSp">
        <pc:chgData name="Ludmila Ferreira Costa" userId="486d09372b7d050a" providerId="LiveId" clId="{3399F588-51B7-4F95-90C3-ECDDD8E0E412}" dt="2019-04-23T01:07:43.365" v="102" actId="478"/>
        <pc:sldMkLst>
          <pc:docMk/>
          <pc:sldMk cId="1864744866" sldId="264"/>
        </pc:sldMkLst>
        <pc:spChg chg="mod">
          <ac:chgData name="Ludmila Ferreira Costa" userId="486d09372b7d050a" providerId="LiveId" clId="{3399F588-51B7-4F95-90C3-ECDDD8E0E412}" dt="2019-04-23T01:05:29.140" v="28" actId="20577"/>
          <ac:spMkLst>
            <pc:docMk/>
            <pc:sldMk cId="1864744866" sldId="264"/>
            <ac:spMk id="2" creationId="{E939683E-76B4-734E-955D-D7635B1D821E}"/>
          </ac:spMkLst>
        </pc:spChg>
        <pc:spChg chg="add del mod">
          <ac:chgData name="Ludmila Ferreira Costa" userId="486d09372b7d050a" providerId="LiveId" clId="{3399F588-51B7-4F95-90C3-ECDDD8E0E412}" dt="2019-04-23T01:07:43.365" v="102" actId="478"/>
          <ac:spMkLst>
            <pc:docMk/>
            <pc:sldMk cId="1864744866" sldId="264"/>
            <ac:spMk id="4" creationId="{AB102C32-AC3E-4CAD-95CA-F4CC893DDF7F}"/>
          </ac:spMkLst>
        </pc:spChg>
      </pc:sldChg>
      <pc:sldChg chg="addSp delSp modSp add">
        <pc:chgData name="Ludmila Ferreira Costa" userId="486d09372b7d050a" providerId="LiveId" clId="{3399F588-51B7-4F95-90C3-ECDDD8E0E412}" dt="2019-04-23T01:21:47.352" v="1093" actId="20577"/>
        <pc:sldMkLst>
          <pc:docMk/>
          <pc:sldMk cId="3062487152" sldId="266"/>
        </pc:sldMkLst>
        <pc:spChg chg="del mod">
          <ac:chgData name="Ludmila Ferreira Costa" userId="486d09372b7d050a" providerId="LiveId" clId="{3399F588-51B7-4F95-90C3-ECDDD8E0E412}" dt="2019-04-23T01:06:16.247" v="49" actId="478"/>
          <ac:spMkLst>
            <pc:docMk/>
            <pc:sldMk cId="3062487152" sldId="266"/>
            <ac:spMk id="2" creationId="{2D8E41B2-8CD4-490F-A727-4E386473B3CE}"/>
          </ac:spMkLst>
        </pc:spChg>
        <pc:spChg chg="del">
          <ac:chgData name="Ludmila Ferreira Costa" userId="486d09372b7d050a" providerId="LiveId" clId="{3399F588-51B7-4F95-90C3-ECDDD8E0E412}" dt="2019-04-23T01:06:12.887" v="48" actId="478"/>
          <ac:spMkLst>
            <pc:docMk/>
            <pc:sldMk cId="3062487152" sldId="266"/>
            <ac:spMk id="3" creationId="{0DF85E8F-3BE9-4500-93BA-8A6A20433C54}"/>
          </ac:spMkLst>
        </pc:spChg>
        <pc:spChg chg="add mod">
          <ac:chgData name="Ludmila Ferreira Costa" userId="486d09372b7d050a" providerId="LiveId" clId="{3399F588-51B7-4F95-90C3-ECDDD8E0E412}" dt="2019-04-23T01:21:47.352" v="1093" actId="20577"/>
          <ac:spMkLst>
            <pc:docMk/>
            <pc:sldMk cId="3062487152" sldId="266"/>
            <ac:spMk id="4" creationId="{5D673EDE-551B-493E-96AF-5FF6755E84FA}"/>
          </ac:spMkLst>
        </pc:spChg>
      </pc:sldChg>
      <pc:sldChg chg="add">
        <pc:chgData name="Ludmila Ferreira Costa" userId="486d09372b7d050a" providerId="LiveId" clId="{3399F588-51B7-4F95-90C3-ECDDD8E0E412}" dt="2019-04-23T01:07:36.240" v="101"/>
        <pc:sldMkLst>
          <pc:docMk/>
          <pc:sldMk cId="1243221034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F23DE-8AB8-4D1F-BA4A-F3956C079829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9AD9A-0F7C-4811-B66A-0306918F0F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71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9AD9A-0F7C-4811-B66A-0306918F0F4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77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39AD9A-0F7C-4811-B66A-0306918F0F4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163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0CED2B-A79C-B245-A654-FFCD67315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487805-78A2-7148-956B-23A300BD0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780A5E-F4DE-B241-B308-A8A6D25F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F6BE-CBB8-A343-995F-17437088AE3C}" type="datetime1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24C074-F8F9-BF49-B45E-8321028A6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1DD5A4-1A88-3A4F-B8CC-54F6DD053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168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6C17B-C942-AB4A-A107-416F3EF9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F964A6A-F105-6B44-BC47-6A971B25E9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6764AC-4DBD-C941-9928-782DEBB0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8D3A-2074-074A-96E8-4A74C1DFD3AC}" type="datetime1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BE2848-2CF0-084D-B612-68483995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53EB3C-B4B8-AA43-9CB3-D4E37369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476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6A40558-5CF7-7E49-869F-6AE32E9B03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A23E1BA-A781-0247-87DE-E48D8DF9B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2A4BB9-26E5-7949-AB02-96F08333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4CCB-0140-8944-ABFF-90697C9A3772}" type="datetime1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66CEA4-BE19-7C42-9953-015C7C014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D5E596-509A-984C-878E-0436650EE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137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CDC67F-820A-0A44-BA4A-DF8B97C9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8D269C-FFF0-C74F-BEE7-837F35BA3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458DC9-C193-6E42-BC19-4D5CA9CE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E851-CD24-DE49-9778-36B260AD1201}" type="datetime1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EF4FC2-CA19-CC4F-9665-B488E3D91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D08AF9-5BD9-1843-9639-360A318E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1636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9F877-4835-0947-B390-2E6EB227F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D9617D-4E82-1A40-A71D-1D8DCB609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14634D-D987-F84B-974F-0AF3797C5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08BEC-0EFE-F64F-9389-512DDE8926EB}" type="datetime1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07DE58-9AE0-C64C-BC36-3022D6BBE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710394-781C-E44D-827E-AF8A86D17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3519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0BEB1F-C385-7443-8717-7A902B453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16A6C1-5C90-D145-977F-68A2475D6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336D3C-7566-BA41-B831-978E3E9D4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0D2EA64-9A0A-C24E-9E47-A430CA1B9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E9BB-0109-FF49-BA48-5111F434D60B}" type="datetime1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C0D66B-20D8-AE44-93F0-7688EB8CD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0A177D-9946-974B-9D38-8210DC113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889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4827E-027D-B346-8708-2C19F7454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1366ED-DF08-B141-BE9D-C258D5D72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BE21FF-FB8B-CD42-B3DA-73EF17F20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EA0B336-03FB-234C-A3B7-1AEFEDCF6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2ACE66D-8D01-2D4A-8B9E-F97A3332B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C92E166-628F-4A4B-9E41-B61408147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0234D-9CF5-FF44-807C-B97B3F625E5D}" type="datetime1">
              <a:rPr lang="pt-BR" smtClean="0"/>
              <a:t>09/12/2019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49F96D4-A8A8-5048-83F8-1C4521B34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82E3DC5-CCC3-1947-986C-3DBA4135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786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757DF-5A55-2741-9811-20C34DD65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23835C5-A888-A44B-855F-07788DB59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526B1-8099-C14D-BC05-913146D819BA}" type="datetime1">
              <a:rPr lang="pt-BR" smtClean="0"/>
              <a:t>09/12/2019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625BCFC-1C21-0E46-AC20-BEE414FB6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BF1C537-8626-1049-9D6C-4B0BB9C5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39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F3EB20-C3F9-CC48-9968-2AE20447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34805-5097-F342-87A1-5428561FF21D}" type="datetime1">
              <a:rPr lang="pt-BR" smtClean="0"/>
              <a:t>09/12/2019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122E2B1-FE66-9648-AA49-A93800A21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71B638-2AA8-5241-9113-2C887DED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6785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38C09-A3B1-7B4F-A819-B02B2C2AD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4C78CA-CD7B-2349-A798-77D9E9FBF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208730-5A8C-F741-9D2A-15B899B31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D7690C-EDC5-FC45-8F4C-FA528B6A9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988AE-9816-5F48-A455-A0C246A5B008}" type="datetime1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E7141D-2BFF-9340-9F09-22DCAFBA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B4BFEE-B34A-F64D-8A60-832509F67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719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D9D4E0-FC25-9B4D-B85C-3A29AFE37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EE47309-B7B5-8B45-B1CA-109499A30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A2D535-6139-4D40-9A7C-616DF8EF6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2D8075-898B-944A-8F3B-4B19384A1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7F63D-E9F1-5443-99CE-489E8A3338CD}" type="datetime1">
              <a:rPr lang="pt-BR" smtClean="0"/>
              <a:t>09/12/2019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FABB19-DFB0-6E4F-B0A1-4D7661BF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1E44AF-A66C-AD44-AAEF-21C195E5F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099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3141E2D-87CC-1D4B-AEFF-807C02E4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0338D8A-1B9F-E649-BAC7-389A3FCD4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3CC58F-CE8D-534D-B60E-41B22EAB17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EA0DF-682E-2343-89C0-626A41E624FB}" type="datetime1">
              <a:rPr lang="pt-BR" smtClean="0"/>
              <a:t>09/12/2019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681487-269B-EB43-85FF-265631FA9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4DCDE4-7612-A344-9C44-7A8533190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86C75-9AEF-BE4E-9FC9-C726AA230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8493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9.png"/><Relationship Id="rId1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11.png"/><Relationship Id="rId2" Type="http://schemas.openxmlformats.org/officeDocument/2006/relationships/image" Target="../media/image2.png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5" Type="http://schemas.openxmlformats.org/officeDocument/2006/relationships/image" Target="../media/image7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.png"/><Relationship Id="rId4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643BE6C-86B7-4AB9-91E8-9B5DB45A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12188825" cy="4242816"/>
          </a:xfrm>
          <a:prstGeom prst="rect">
            <a:avLst/>
          </a:prstGeom>
          <a:solidFill>
            <a:srgbClr val="39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88CF8D-06D6-8347-B2EB-0D05DCE1A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612" y="1451484"/>
            <a:ext cx="11413863" cy="1660260"/>
          </a:xfrm>
        </p:spPr>
        <p:txBody>
          <a:bodyPr>
            <a:normAutofit/>
          </a:bodyPr>
          <a:lstStyle/>
          <a:p>
            <a:pPr algn="just"/>
            <a:r>
              <a:rPr lang="pt-BR" sz="5400" b="1" dirty="0">
                <a:solidFill>
                  <a:srgbClr val="FFFFFF"/>
                </a:solidFill>
              </a:rPr>
              <a:t>Um processo automatizado de busca de sinais fracos na Internet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12206A-C00C-AE43-9F45-45BE30DE4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612" y="4276436"/>
            <a:ext cx="11413863" cy="2079914"/>
          </a:xfr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algn="just"/>
            <a:r>
              <a:rPr lang="pt-BR" sz="1700" b="1" dirty="0"/>
              <a:t>Professores:</a:t>
            </a:r>
          </a:p>
          <a:p>
            <a:pPr algn="just"/>
            <a:r>
              <a:rPr lang="pt-BR" sz="1700" b="1" dirty="0"/>
              <a:t>Orientador: </a:t>
            </a:r>
            <a:r>
              <a:rPr lang="pt-BR" sz="1700" dirty="0"/>
              <a:t>Prof. Dr. Edilson </a:t>
            </a:r>
            <a:r>
              <a:rPr lang="pt-BR" sz="1700" dirty="0" err="1"/>
              <a:t>Ferneda</a:t>
            </a:r>
            <a:endParaRPr lang="pt-BR" sz="1700" dirty="0"/>
          </a:p>
          <a:p>
            <a:pPr algn="just"/>
            <a:r>
              <a:rPr lang="pt-BR" sz="1700" b="1" dirty="0" err="1"/>
              <a:t>Coorientadora</a:t>
            </a:r>
            <a:r>
              <a:rPr lang="pt-BR" sz="1700" b="1" dirty="0"/>
              <a:t>: </a:t>
            </a:r>
            <a:r>
              <a:rPr lang="pt-BR" sz="1700" dirty="0" err="1"/>
              <a:t>Profª</a:t>
            </a:r>
            <a:r>
              <a:rPr lang="pt-BR" sz="1700" dirty="0"/>
              <a:t>. </a:t>
            </a:r>
            <a:r>
              <a:rPr lang="pt-BR" sz="1700" dirty="0" err="1"/>
              <a:t>Drª</a:t>
            </a:r>
            <a:r>
              <a:rPr lang="pt-BR" sz="1700" dirty="0"/>
              <a:t>. Elaine Coutinho Marcial</a:t>
            </a:r>
          </a:p>
          <a:p>
            <a:pPr algn="just"/>
            <a:endParaRPr lang="pt-BR" sz="1700" dirty="0"/>
          </a:p>
          <a:p>
            <a:pPr algn="just"/>
            <a:r>
              <a:rPr lang="pt-BR" sz="1700" b="1" dirty="0"/>
              <a:t>Mestrando: </a:t>
            </a:r>
          </a:p>
          <a:p>
            <a:pPr algn="just"/>
            <a:r>
              <a:rPr lang="pt-BR" sz="1700" dirty="0"/>
              <a:t>Rodrigo Teixeira dos Santos</a:t>
            </a:r>
          </a:p>
          <a:p>
            <a:pPr algn="just"/>
            <a:endParaRPr lang="pt-BR" sz="170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FA16EAC0-BC31-D643-8EAE-DAFAE9A6A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CD99485-726E-EF49-9F47-2076F0597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12" y="320412"/>
            <a:ext cx="31877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83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C875EC42-A98C-1949-B40B-693B272D0314}"/>
              </a:ext>
            </a:extLst>
          </p:cNvPr>
          <p:cNvSpPr/>
          <p:nvPr/>
        </p:nvSpPr>
        <p:spPr>
          <a:xfrm>
            <a:off x="1077" y="6140450"/>
            <a:ext cx="12192000" cy="71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470C520-832A-AF48-8B62-A2B5394E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748C2C-D6CC-C24C-9CFD-9B7D2175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10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4456EC-7A63-1E4D-98B2-F9CB009C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5" y="6315175"/>
            <a:ext cx="2206362" cy="44747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05009D1-4D40-1D48-A81E-5DEA7DAD7086}"/>
              </a:ext>
            </a:extLst>
          </p:cNvPr>
          <p:cNvSpPr/>
          <p:nvPr/>
        </p:nvSpPr>
        <p:spPr>
          <a:xfrm>
            <a:off x="0" y="0"/>
            <a:ext cx="12192000" cy="715169"/>
          </a:xfrm>
          <a:prstGeom prst="rect">
            <a:avLst/>
          </a:prstGeom>
          <a:solidFill>
            <a:srgbClr val="39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AE4F6-11D0-194F-9B40-02A0F9574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81"/>
            <a:ext cx="10515600" cy="71516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b="1" spc="300" dirty="0">
                <a:solidFill>
                  <a:schemeClr val="bg1"/>
                </a:solidFill>
              </a:rPr>
              <a:t>Revisão de literatura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B0C4E2CA-238A-664B-A46F-DB0D0C69F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350906"/>
              </p:ext>
            </p:extLst>
          </p:nvPr>
        </p:nvGraphicFramePr>
        <p:xfrm>
          <a:off x="189845" y="931069"/>
          <a:ext cx="11812310" cy="50455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8880">
                  <a:extLst>
                    <a:ext uri="{9D8B030D-6E8A-4147-A177-3AD203B41FA5}">
                      <a16:colId xmlns:a16="http://schemas.microsoft.com/office/drawing/2014/main" val="3196731463"/>
                    </a:ext>
                  </a:extLst>
                </a:gridCol>
                <a:gridCol w="10773430">
                  <a:extLst>
                    <a:ext uri="{9D8B030D-6E8A-4147-A177-3AD203B41FA5}">
                      <a16:colId xmlns:a16="http://schemas.microsoft.com/office/drawing/2014/main" val="1473284320"/>
                    </a:ext>
                  </a:extLst>
                </a:gridCol>
              </a:tblGrid>
              <a:tr h="246021">
                <a:tc>
                  <a:txBody>
                    <a:bodyPr/>
                    <a:lstStyle/>
                    <a:p>
                      <a:pPr algn="ctr" fontAlgn="t"/>
                      <a:r>
                        <a:rPr lang="pt-BR" sz="2400" b="1" u="none" strike="noStrike">
                          <a:effectLst/>
                        </a:rPr>
                        <a:t>Cluster</a:t>
                      </a:r>
                      <a:endParaRPr lang="pt-BR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7" marR="7807" marT="7807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400" b="1" u="none" strike="noStrike" dirty="0">
                          <a:effectLst/>
                        </a:rPr>
                        <a:t>Termos</a:t>
                      </a:r>
                      <a:endParaRPr lang="pt-B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7" marR="7807" marT="7807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207552"/>
                  </a:ext>
                </a:extLst>
              </a:tr>
              <a:tr h="492042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u="none" strike="noStrike" dirty="0">
                          <a:effectLst/>
                        </a:rPr>
                        <a:t>1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7" marR="7807" marT="780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i="1" u="none" strike="noStrike" dirty="0">
                          <a:effectLst/>
                        </a:rPr>
                        <a:t>"</a:t>
                      </a:r>
                      <a:r>
                        <a:rPr lang="pt-BR" sz="2000" i="1" u="none" strike="noStrike" dirty="0" err="1">
                          <a:effectLst/>
                        </a:rPr>
                        <a:t>gps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acquisition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gnss</a:t>
                      </a:r>
                      <a:r>
                        <a:rPr lang="pt-BR" sz="2000" i="1" u="none" strike="noStrike" dirty="0">
                          <a:effectLst/>
                        </a:rPr>
                        <a:t>", "high </a:t>
                      </a:r>
                      <a:r>
                        <a:rPr lang="pt-BR" sz="2000" i="1" u="none" strike="noStrike" dirty="0" err="1">
                          <a:effectLst/>
                        </a:rPr>
                        <a:t>sensitivity</a:t>
                      </a:r>
                      <a:r>
                        <a:rPr lang="pt-BR" sz="2000" i="1" u="none" strike="noStrike" dirty="0">
                          <a:effectLst/>
                        </a:rPr>
                        <a:t>", "software </a:t>
                      </a:r>
                      <a:r>
                        <a:rPr lang="pt-BR" sz="2000" i="1" u="none" strike="noStrike" dirty="0" err="1">
                          <a:effectLst/>
                        </a:rPr>
                        <a:t>receiver</a:t>
                      </a:r>
                      <a:r>
                        <a:rPr lang="pt-BR" sz="2000" i="1" u="none" strike="noStrike" dirty="0">
                          <a:effectLst/>
                        </a:rPr>
                        <a:t>", "global </a:t>
                      </a:r>
                      <a:r>
                        <a:rPr lang="pt-BR" sz="2000" i="1" u="none" strike="noStrike" dirty="0" err="1">
                          <a:effectLst/>
                        </a:rPr>
                        <a:t>positioning</a:t>
                      </a:r>
                      <a:r>
                        <a:rPr lang="pt-BR" sz="2000" i="1" u="none" strike="noStrike" dirty="0">
                          <a:effectLst/>
                        </a:rPr>
                        <a:t> system (</a:t>
                      </a:r>
                      <a:r>
                        <a:rPr lang="pt-BR" sz="2000" i="1" u="none" strike="noStrike" dirty="0" err="1">
                          <a:effectLst/>
                        </a:rPr>
                        <a:t>gps</a:t>
                      </a:r>
                      <a:r>
                        <a:rPr lang="pt-BR" sz="2000" i="1" u="none" strike="noStrike" dirty="0">
                          <a:effectLst/>
                        </a:rPr>
                        <a:t>)", "</a:t>
                      </a:r>
                      <a:r>
                        <a:rPr lang="pt-BR" sz="2000" i="1" u="none" strike="noStrike" dirty="0" err="1">
                          <a:effectLst/>
                        </a:rPr>
                        <a:t>fpga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weak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signal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acquisition</a:t>
                      </a:r>
                      <a:r>
                        <a:rPr lang="pt-BR" sz="2000" i="1" u="none" strike="noStrike" dirty="0">
                          <a:effectLst/>
                        </a:rPr>
                        <a:t>" e "</a:t>
                      </a:r>
                      <a:r>
                        <a:rPr lang="pt-BR" sz="2000" i="1" u="none" strike="noStrike" dirty="0" err="1">
                          <a:effectLst/>
                        </a:rPr>
                        <a:t>coherent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integration</a:t>
                      </a:r>
                      <a:r>
                        <a:rPr lang="pt-BR" sz="2000" i="1" u="none" strike="noStrike" dirty="0">
                          <a:effectLst/>
                        </a:rPr>
                        <a:t>";</a:t>
                      </a:r>
                      <a:endParaRPr lang="pt-BR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7" marR="7807" marT="7807" marB="0"/>
                </a:tc>
                <a:extLst>
                  <a:ext uri="{0D108BD9-81ED-4DB2-BD59-A6C34878D82A}">
                    <a16:rowId xmlns:a16="http://schemas.microsoft.com/office/drawing/2014/main" val="391518382"/>
                  </a:ext>
                </a:extLst>
              </a:tr>
              <a:tr h="738062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u="none" strike="noStrike">
                          <a:effectLst/>
                        </a:rPr>
                        <a:t>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7" marR="7807" marT="7807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i="1" u="none" strike="noStrike" dirty="0">
                          <a:effectLst/>
                        </a:rPr>
                        <a:t>"</a:t>
                      </a:r>
                      <a:r>
                        <a:rPr lang="pt-BR" sz="2000" i="1" u="none" strike="noStrike" dirty="0" err="1">
                          <a:effectLst/>
                        </a:rPr>
                        <a:t>signal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processing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snr</a:t>
                      </a:r>
                      <a:r>
                        <a:rPr lang="pt-BR" sz="2000" i="1" u="none" strike="noStrike" dirty="0">
                          <a:effectLst/>
                        </a:rPr>
                        <a:t>", "data </a:t>
                      </a:r>
                      <a:r>
                        <a:rPr lang="pt-BR" sz="2000" i="1" u="none" strike="noStrike" dirty="0" err="1">
                          <a:effectLst/>
                        </a:rPr>
                        <a:t>acquisition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information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processing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noise</a:t>
                      </a:r>
                      <a:r>
                        <a:rPr lang="pt-BR" sz="2000" i="1" u="none" strike="noStrike" dirty="0">
                          <a:effectLst/>
                        </a:rPr>
                        <a:t> figure", "</a:t>
                      </a:r>
                      <a:r>
                        <a:rPr lang="pt-BR" sz="2000" i="1" u="none" strike="noStrike" dirty="0" err="1">
                          <a:effectLst/>
                        </a:rPr>
                        <a:t>apd</a:t>
                      </a:r>
                      <a:r>
                        <a:rPr lang="pt-BR" sz="2000" i="1" u="none" strike="noStrike" dirty="0">
                          <a:effectLst/>
                        </a:rPr>
                        <a:t>", "avalanche </a:t>
                      </a:r>
                      <a:r>
                        <a:rPr lang="pt-BR" sz="2000" i="1" u="none" strike="noStrike" dirty="0" err="1">
                          <a:effectLst/>
                        </a:rPr>
                        <a:t>photodiode</a:t>
                      </a:r>
                      <a:r>
                        <a:rPr lang="pt-BR" sz="2000" i="1" u="none" strike="noStrike" dirty="0">
                          <a:effectLst/>
                        </a:rPr>
                        <a:t>", "detector", "digital </a:t>
                      </a:r>
                      <a:r>
                        <a:rPr lang="pt-BR" sz="2000" i="1" u="none" strike="noStrike" dirty="0" err="1">
                          <a:effectLst/>
                        </a:rPr>
                        <a:t>signal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processing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measurement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dynamic</a:t>
                      </a:r>
                      <a:r>
                        <a:rPr lang="pt-BR" sz="2000" i="1" u="none" strike="noStrike" dirty="0">
                          <a:effectLst/>
                        </a:rPr>
                        <a:t> range" e "</a:t>
                      </a:r>
                      <a:r>
                        <a:rPr lang="pt-BR" sz="2000" i="1" u="none" strike="noStrike" dirty="0" err="1">
                          <a:effectLst/>
                        </a:rPr>
                        <a:t>receivers</a:t>
                      </a:r>
                      <a:r>
                        <a:rPr lang="pt-BR" sz="2000" i="1" u="none" strike="noStrike" dirty="0">
                          <a:effectLst/>
                        </a:rPr>
                        <a:t>";</a:t>
                      </a:r>
                      <a:endParaRPr lang="pt-BR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7" marR="7807" marT="7807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946274"/>
                  </a:ext>
                </a:extLst>
              </a:tr>
              <a:tr h="227563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u="none" strike="noStrike">
                          <a:effectLst/>
                        </a:rPr>
                        <a:t>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7" marR="7807" marT="7807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i="1" u="none" strike="noStrike" dirty="0">
                          <a:effectLst/>
                        </a:rPr>
                        <a:t>"</a:t>
                      </a:r>
                      <a:r>
                        <a:rPr lang="pt-BR" sz="2000" i="1" u="none" strike="noStrike" dirty="0" err="1">
                          <a:effectLst/>
                        </a:rPr>
                        <a:t>immunohistochemistry</a:t>
                      </a:r>
                      <a:r>
                        <a:rPr lang="pt-BR" sz="2000" i="1" u="none" strike="noStrike" dirty="0">
                          <a:effectLst/>
                        </a:rPr>
                        <a:t>", "in situ </a:t>
                      </a:r>
                      <a:r>
                        <a:rPr lang="pt-BR" sz="2000" i="1" u="none" strike="noStrike" dirty="0" err="1">
                          <a:effectLst/>
                        </a:rPr>
                        <a:t>hybridization</a:t>
                      </a:r>
                      <a:r>
                        <a:rPr lang="pt-BR" sz="2000" i="1" u="none" strike="noStrike" dirty="0">
                          <a:effectLst/>
                        </a:rPr>
                        <a:t>", "mouse", "</a:t>
                      </a:r>
                      <a:r>
                        <a:rPr lang="pt-BR" sz="2000" i="1" u="none" strike="noStrike" dirty="0" err="1">
                          <a:effectLst/>
                        </a:rPr>
                        <a:t>mrna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rat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amplification</a:t>
                      </a:r>
                      <a:r>
                        <a:rPr lang="pt-BR" sz="2000" i="1" u="none" strike="noStrike" dirty="0">
                          <a:effectLst/>
                        </a:rPr>
                        <a:t>" e "</a:t>
                      </a:r>
                      <a:r>
                        <a:rPr lang="pt-BR" sz="2000" i="1" u="none" strike="noStrike" dirty="0" err="1">
                          <a:effectLst/>
                        </a:rPr>
                        <a:t>fish</a:t>
                      </a:r>
                      <a:r>
                        <a:rPr lang="pt-BR" sz="2000" i="1" u="none" strike="noStrike" dirty="0">
                          <a:effectLst/>
                        </a:rPr>
                        <a:t>";</a:t>
                      </a:r>
                      <a:endParaRPr lang="pt-BR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7" marR="7807" marT="7807" marB="0"/>
                </a:tc>
                <a:extLst>
                  <a:ext uri="{0D108BD9-81ED-4DB2-BD59-A6C34878D82A}">
                    <a16:rowId xmlns:a16="http://schemas.microsoft.com/office/drawing/2014/main" val="398291176"/>
                  </a:ext>
                </a:extLst>
              </a:tr>
              <a:tr h="492042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u="none" strike="noStrike">
                          <a:effectLst/>
                        </a:rPr>
                        <a:t>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7" marR="7807" marT="7807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i="1" u="none" strike="noStrike" dirty="0">
                          <a:effectLst/>
                        </a:rPr>
                        <a:t>"</a:t>
                      </a:r>
                      <a:r>
                        <a:rPr lang="pt-BR" sz="2000" i="1" u="none" strike="noStrike" dirty="0" err="1">
                          <a:effectLst/>
                        </a:rPr>
                        <a:t>wavelet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transform</a:t>
                      </a:r>
                      <a:r>
                        <a:rPr lang="pt-BR" sz="2000" i="1" u="none" strike="noStrike" dirty="0">
                          <a:effectLst/>
                        </a:rPr>
                        <a:t>", "neural network", "</a:t>
                      </a:r>
                      <a:r>
                        <a:rPr lang="pt-BR" sz="2000" i="1" u="none" strike="noStrike" dirty="0" err="1">
                          <a:effectLst/>
                        </a:rPr>
                        <a:t>parameter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estimation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pattern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recognition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remote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sensing</a:t>
                      </a:r>
                      <a:r>
                        <a:rPr lang="pt-BR" sz="2000" i="1" u="none" strike="noStrike" dirty="0">
                          <a:effectLst/>
                        </a:rPr>
                        <a:t>" e "</a:t>
                      </a:r>
                      <a:r>
                        <a:rPr lang="pt-BR" sz="2000" i="1" u="none" strike="noStrike" dirty="0" err="1">
                          <a:effectLst/>
                        </a:rPr>
                        <a:t>filter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banks</a:t>
                      </a:r>
                      <a:r>
                        <a:rPr lang="pt-BR" sz="2000" i="1" u="none" strike="noStrike" dirty="0">
                          <a:effectLst/>
                        </a:rPr>
                        <a:t>";</a:t>
                      </a:r>
                      <a:endParaRPr lang="pt-BR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7" marR="7807" marT="7807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717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pt-BR" sz="2400" u="none" strike="noStrike" dirty="0">
                          <a:effectLst/>
                        </a:rPr>
                        <a:t>5</a:t>
                      </a:r>
                      <a:endParaRPr lang="pt-B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7" marR="7807" marT="7807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/>
                        <a:t>big data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 err="1"/>
                        <a:t>climate</a:t>
                      </a:r>
                      <a:r>
                        <a:rPr lang="pt-BR" sz="2400" i="1" dirty="0"/>
                        <a:t> </a:t>
                      </a:r>
                      <a:r>
                        <a:rPr lang="pt-BR" sz="2400" i="1" dirty="0" err="1"/>
                        <a:t>change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 err="1"/>
                        <a:t>competitive</a:t>
                      </a:r>
                      <a:r>
                        <a:rPr lang="pt-BR" sz="2400" i="1" dirty="0"/>
                        <a:t> </a:t>
                      </a:r>
                      <a:r>
                        <a:rPr lang="pt-BR" sz="2400" i="1" dirty="0" err="1"/>
                        <a:t>intelligence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 err="1"/>
                        <a:t>corporate</a:t>
                      </a:r>
                      <a:r>
                        <a:rPr lang="pt-BR" sz="2400" i="1" dirty="0"/>
                        <a:t> </a:t>
                      </a:r>
                      <a:r>
                        <a:rPr lang="pt-BR" sz="2400" i="1" dirty="0" err="1"/>
                        <a:t>foresight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/>
                        <a:t>data mining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 err="1"/>
                        <a:t>decision-making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 err="1"/>
                        <a:t>development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 err="1"/>
                        <a:t>early</a:t>
                      </a:r>
                      <a:r>
                        <a:rPr lang="pt-BR" sz="2400" i="1" dirty="0"/>
                        <a:t> </a:t>
                      </a:r>
                      <a:r>
                        <a:rPr lang="pt-BR" sz="2400" i="1" dirty="0" err="1"/>
                        <a:t>detection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 err="1"/>
                        <a:t>early</a:t>
                      </a:r>
                      <a:r>
                        <a:rPr lang="pt-BR" sz="2400" i="1" dirty="0"/>
                        <a:t> </a:t>
                      </a:r>
                      <a:r>
                        <a:rPr lang="pt-BR" sz="2400" i="1" dirty="0" err="1"/>
                        <a:t>warning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 err="1"/>
                        <a:t>early</a:t>
                      </a:r>
                      <a:r>
                        <a:rPr lang="pt-BR" sz="2400" i="1" dirty="0"/>
                        <a:t> </a:t>
                      </a:r>
                      <a:r>
                        <a:rPr lang="pt-BR" sz="2400" i="1" dirty="0" err="1"/>
                        <a:t>warning</a:t>
                      </a:r>
                      <a:r>
                        <a:rPr lang="pt-BR" sz="2400" i="1" dirty="0"/>
                        <a:t> system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 err="1"/>
                        <a:t>environmental</a:t>
                      </a:r>
                      <a:r>
                        <a:rPr lang="pt-BR" sz="2400" i="1" dirty="0"/>
                        <a:t> </a:t>
                      </a:r>
                      <a:r>
                        <a:rPr lang="pt-BR" sz="2400" i="1" dirty="0" err="1"/>
                        <a:t>scanning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 err="1"/>
                        <a:t>foresight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/>
                        <a:t>future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/>
                        <a:t>future </a:t>
                      </a:r>
                      <a:r>
                        <a:rPr lang="pt-BR" sz="2400" i="1" dirty="0" err="1"/>
                        <a:t>sign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 err="1"/>
                        <a:t>horizon</a:t>
                      </a:r>
                      <a:r>
                        <a:rPr lang="pt-BR" sz="2400" i="1" dirty="0"/>
                        <a:t> </a:t>
                      </a:r>
                      <a:r>
                        <a:rPr lang="pt-BR" sz="2400" i="1" dirty="0" err="1"/>
                        <a:t>scanning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 err="1"/>
                        <a:t>innovation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 err="1"/>
                        <a:t>machine</a:t>
                      </a:r>
                      <a:r>
                        <a:rPr lang="pt-BR" sz="2400" i="1" dirty="0"/>
                        <a:t> </a:t>
                      </a:r>
                      <a:r>
                        <a:rPr lang="pt-BR" sz="2400" i="1" dirty="0" err="1"/>
                        <a:t>learning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 err="1"/>
                        <a:t>scenario</a:t>
                      </a:r>
                      <a:r>
                        <a:rPr lang="pt-BR" sz="2400" i="1" dirty="0"/>
                        <a:t> </a:t>
                      </a:r>
                      <a:r>
                        <a:rPr lang="pt-BR" sz="2400" i="1" dirty="0" err="1"/>
                        <a:t>planning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 err="1"/>
                        <a:t>scenarios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 err="1"/>
                        <a:t>security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 err="1"/>
                        <a:t>signal</a:t>
                      </a:r>
                      <a:r>
                        <a:rPr lang="pt-BR" sz="2400" i="1" dirty="0"/>
                        <a:t> </a:t>
                      </a:r>
                      <a:r>
                        <a:rPr lang="pt-BR" sz="2400" i="1" dirty="0" err="1"/>
                        <a:t>analysis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/>
                        <a:t>social networks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 err="1"/>
                        <a:t>text</a:t>
                      </a:r>
                      <a:r>
                        <a:rPr lang="pt-BR" sz="2400" i="1" dirty="0"/>
                        <a:t> mining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/>
                        <a:t>time series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,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 err="1"/>
                        <a:t>uncertainty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dirty="0"/>
                        <a:t> e </a:t>
                      </a:r>
                      <a:r>
                        <a:rPr lang="pt-BR" sz="2400" i="1" u="none" strike="noStrike" dirty="0">
                          <a:effectLst/>
                        </a:rPr>
                        <a:t>"</a:t>
                      </a:r>
                      <a:r>
                        <a:rPr lang="pt-BR" sz="2400" i="1" dirty="0" err="1"/>
                        <a:t>wild</a:t>
                      </a:r>
                      <a:r>
                        <a:rPr lang="pt-BR" sz="2400" i="1" dirty="0"/>
                        <a:t> </a:t>
                      </a:r>
                      <a:r>
                        <a:rPr lang="pt-BR" sz="2400" i="1" dirty="0" err="1"/>
                        <a:t>cards</a:t>
                      </a:r>
                      <a:r>
                        <a:rPr lang="pt-BR" sz="2400" i="1" u="none" strike="noStrike" dirty="0">
                          <a:effectLst/>
                        </a:rPr>
                        <a:t>”.</a:t>
                      </a:r>
                      <a:endParaRPr lang="pt-BR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7" marR="7807" marT="7807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735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1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C875EC42-A98C-1949-B40B-693B272D0314}"/>
              </a:ext>
            </a:extLst>
          </p:cNvPr>
          <p:cNvSpPr/>
          <p:nvPr/>
        </p:nvSpPr>
        <p:spPr>
          <a:xfrm>
            <a:off x="1077" y="6140450"/>
            <a:ext cx="12192000" cy="71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470C520-832A-AF48-8B62-A2B5394E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748C2C-D6CC-C24C-9CFD-9B7D2175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11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4456EC-7A63-1E4D-98B2-F9CB009C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5" y="6315175"/>
            <a:ext cx="2206362" cy="44747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05009D1-4D40-1D48-A81E-5DEA7DAD7086}"/>
              </a:ext>
            </a:extLst>
          </p:cNvPr>
          <p:cNvSpPr/>
          <p:nvPr/>
        </p:nvSpPr>
        <p:spPr>
          <a:xfrm>
            <a:off x="0" y="0"/>
            <a:ext cx="12192000" cy="715169"/>
          </a:xfrm>
          <a:prstGeom prst="rect">
            <a:avLst/>
          </a:prstGeom>
          <a:solidFill>
            <a:srgbClr val="39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AE4F6-11D0-194F-9B40-02A0F9574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81"/>
            <a:ext cx="10515600" cy="71516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b="1" spc="300" dirty="0">
                <a:solidFill>
                  <a:schemeClr val="bg1"/>
                </a:solidFill>
              </a:rPr>
              <a:t>Revisão de literatura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AF41FA27-F71A-9D4A-AE68-C1745FBB2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829583"/>
              </p:ext>
            </p:extLst>
          </p:nvPr>
        </p:nvGraphicFramePr>
        <p:xfrm>
          <a:off x="189845" y="931069"/>
          <a:ext cx="11815200" cy="38216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8813">
                  <a:extLst>
                    <a:ext uri="{9D8B030D-6E8A-4147-A177-3AD203B41FA5}">
                      <a16:colId xmlns:a16="http://schemas.microsoft.com/office/drawing/2014/main" val="2316774722"/>
                    </a:ext>
                  </a:extLst>
                </a:gridCol>
                <a:gridCol w="10766387">
                  <a:extLst>
                    <a:ext uri="{9D8B030D-6E8A-4147-A177-3AD203B41FA5}">
                      <a16:colId xmlns:a16="http://schemas.microsoft.com/office/drawing/2014/main" val="1682126638"/>
                    </a:ext>
                  </a:extLst>
                </a:gridCol>
              </a:tblGrid>
              <a:tr h="127635">
                <a:tc>
                  <a:txBody>
                    <a:bodyPr/>
                    <a:lstStyle/>
                    <a:p>
                      <a:pPr algn="ctr" fontAlgn="t"/>
                      <a:r>
                        <a:rPr lang="pt-BR" sz="2400" b="1" u="none" strike="noStrike" dirty="0">
                          <a:effectLst/>
                        </a:rPr>
                        <a:t>Cluster</a:t>
                      </a:r>
                      <a:endParaRPr lang="pt-B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7" marR="7807" marT="7807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400" b="1" u="none" strike="noStrike" dirty="0">
                          <a:effectLst/>
                        </a:rPr>
                        <a:t>Termos</a:t>
                      </a:r>
                      <a:endParaRPr lang="pt-B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7" marR="7807" marT="7807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0434"/>
                  </a:ext>
                </a:extLst>
              </a:tr>
              <a:tr h="40323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pt-BR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/>
                      <a:r>
                        <a:rPr lang="pt-BR" sz="2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pt-BR" sz="2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wavelet</a:t>
                      </a:r>
                      <a:r>
                        <a:rPr lang="pt-BR" sz="2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2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</a:t>
                      </a:r>
                      <a:r>
                        <a:rPr lang="pt-BR" sz="2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</a:t>
                      </a:r>
                      <a:r>
                        <a:rPr lang="pt-BR" sz="2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simulation</a:t>
                      </a:r>
                      <a:r>
                        <a:rPr lang="pt-BR" sz="2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", "neural networks" e "</a:t>
                      </a:r>
                      <a:r>
                        <a:rPr lang="pt-BR" sz="2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scale</a:t>
                      </a:r>
                      <a:r>
                        <a:rPr lang="pt-BR" sz="2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2000" i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transformation</a:t>
                      </a:r>
                      <a:r>
                        <a:rPr lang="pt-BR" sz="2000" i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";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27894049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u="none" strike="noStrike" dirty="0">
                          <a:effectLst/>
                        </a:rPr>
                        <a:t>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i="1" u="none" strike="noStrike" dirty="0">
                          <a:effectLst/>
                        </a:rPr>
                        <a:t>"</a:t>
                      </a:r>
                      <a:r>
                        <a:rPr lang="pt-BR" sz="2000" i="1" u="none" strike="noStrike" dirty="0" err="1">
                          <a:effectLst/>
                        </a:rPr>
                        <a:t>correlation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detection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dsp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power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spectrum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adaptive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filter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anti-jamming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vibration</a:t>
                      </a:r>
                      <a:r>
                        <a:rPr lang="pt-BR" sz="2000" i="1" u="none" strike="noStrike" dirty="0">
                          <a:effectLst/>
                        </a:rPr>
                        <a:t>" e "</a:t>
                      </a:r>
                      <a:r>
                        <a:rPr lang="pt-BR" sz="2000" i="1" u="none" strike="noStrike" dirty="0" err="1">
                          <a:effectLst/>
                        </a:rPr>
                        <a:t>filter</a:t>
                      </a:r>
                      <a:r>
                        <a:rPr lang="pt-BR" sz="2000" i="1" u="none" strike="noStrike" dirty="0">
                          <a:effectLst/>
                        </a:rPr>
                        <a:t>";</a:t>
                      </a:r>
                      <a:endParaRPr lang="pt-BR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79198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u="none" strike="noStrike">
                          <a:effectLst/>
                        </a:rPr>
                        <a:t>8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i="1" u="none" strike="noStrike" dirty="0">
                          <a:effectLst/>
                        </a:rPr>
                        <a:t>"</a:t>
                      </a:r>
                      <a:r>
                        <a:rPr lang="pt-BR" sz="2000" i="1" u="none" strike="noStrike" dirty="0" err="1">
                          <a:effectLst/>
                        </a:rPr>
                        <a:t>signal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detection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chaos</a:t>
                      </a:r>
                      <a:r>
                        <a:rPr lang="pt-BR" sz="2000" i="1" u="none" strike="noStrike" dirty="0">
                          <a:effectLst/>
                        </a:rPr>
                        <a:t>", em "</a:t>
                      </a:r>
                      <a:r>
                        <a:rPr lang="pt-BR" sz="2000" i="1" u="none" strike="noStrike" dirty="0" err="1">
                          <a:effectLst/>
                        </a:rPr>
                        <a:t>duffing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oscillator</a:t>
                      </a:r>
                      <a:r>
                        <a:rPr lang="pt-BR" sz="2000" i="1" u="none" strike="noStrike" dirty="0">
                          <a:effectLst/>
                        </a:rPr>
                        <a:t>";</a:t>
                      </a:r>
                      <a:endParaRPr lang="pt-BR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9224204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u="none" strike="noStrike">
                          <a:effectLst/>
                        </a:rPr>
                        <a:t>9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i="1" u="none" strike="noStrike" dirty="0">
                          <a:effectLst/>
                        </a:rPr>
                        <a:t>"</a:t>
                      </a:r>
                      <a:r>
                        <a:rPr lang="pt-BR" sz="2000" i="1" u="none" strike="noStrike" dirty="0" err="1">
                          <a:effectLst/>
                        </a:rPr>
                        <a:t>noise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lock</a:t>
                      </a:r>
                      <a:r>
                        <a:rPr lang="pt-BR" sz="2000" i="1" u="none" strike="noStrike" dirty="0">
                          <a:effectLst/>
                        </a:rPr>
                        <a:t>-in </a:t>
                      </a:r>
                      <a:r>
                        <a:rPr lang="pt-BR" sz="2000" i="1" u="none" strike="noStrike" dirty="0" err="1">
                          <a:effectLst/>
                        </a:rPr>
                        <a:t>amplifier</a:t>
                      </a:r>
                      <a:r>
                        <a:rPr lang="pt-BR" sz="2000" i="1" u="none" strike="noStrike" dirty="0">
                          <a:effectLst/>
                        </a:rPr>
                        <a:t>" e "</a:t>
                      </a:r>
                      <a:r>
                        <a:rPr lang="pt-BR" sz="2000" i="1" u="none" strike="noStrike" dirty="0" err="1">
                          <a:effectLst/>
                        </a:rPr>
                        <a:t>intermittent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chaos</a:t>
                      </a:r>
                      <a:r>
                        <a:rPr lang="pt-BR" sz="2000" i="1" u="none" strike="noStrike" dirty="0">
                          <a:effectLst/>
                        </a:rPr>
                        <a:t>";</a:t>
                      </a:r>
                      <a:endParaRPr lang="pt-BR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87545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u="none" strike="noStrike">
                          <a:effectLst/>
                        </a:rPr>
                        <a:t>10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i="1" u="none" strike="noStrike">
                          <a:effectLst/>
                        </a:rPr>
                        <a:t>"signal-to-noise ratio", "sensor", "lidar" e "photon counting";</a:t>
                      </a:r>
                      <a:endParaRPr lang="pt-BR" sz="20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3970442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u="none" strike="noStrike">
                          <a:effectLst/>
                        </a:rPr>
                        <a:t>11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i="1" u="none" strike="noStrike" dirty="0">
                          <a:effectLst/>
                        </a:rPr>
                        <a:t>"</a:t>
                      </a:r>
                      <a:r>
                        <a:rPr lang="pt-BR" sz="2000" i="1" u="none" strike="noStrike" dirty="0" err="1">
                          <a:effectLst/>
                        </a:rPr>
                        <a:t>detection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chaotic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oscillator</a:t>
                      </a:r>
                      <a:r>
                        <a:rPr lang="pt-BR" sz="2000" i="1" u="none" strike="noStrike" dirty="0">
                          <a:effectLst/>
                        </a:rPr>
                        <a:t>" e "</a:t>
                      </a:r>
                      <a:r>
                        <a:rPr lang="pt-BR" sz="2000" i="1" u="none" strike="noStrike" dirty="0" err="1">
                          <a:effectLst/>
                        </a:rPr>
                        <a:t>duffing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equation</a:t>
                      </a:r>
                      <a:r>
                        <a:rPr lang="pt-BR" sz="2000" i="1" u="none" strike="noStrike" dirty="0">
                          <a:effectLst/>
                        </a:rPr>
                        <a:t>";</a:t>
                      </a:r>
                      <a:endParaRPr lang="pt-BR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29996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u="none" strike="noStrike">
                          <a:effectLst/>
                        </a:rPr>
                        <a:t>12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i="1" u="none" strike="noStrike">
                          <a:effectLst/>
                        </a:rPr>
                        <a:t>"genetic algorithm", "matched filter" e "methods: statistical";</a:t>
                      </a:r>
                      <a:endParaRPr lang="pt-BR" sz="20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1789921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u="none" strike="noStrike">
                          <a:effectLst/>
                        </a:rPr>
                        <a:t>13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i="1" u="none" strike="noStrike" dirty="0">
                          <a:effectLst/>
                        </a:rPr>
                        <a:t>"</a:t>
                      </a:r>
                      <a:r>
                        <a:rPr lang="pt-BR" sz="2000" i="1" u="none" strike="noStrike" dirty="0" err="1">
                          <a:effectLst/>
                        </a:rPr>
                        <a:t>fault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diagnosis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feature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extraction</a:t>
                      </a:r>
                      <a:r>
                        <a:rPr lang="pt-BR" sz="2000" i="1" u="none" strike="noStrike" dirty="0">
                          <a:effectLst/>
                        </a:rPr>
                        <a:t>" e "</a:t>
                      </a:r>
                      <a:r>
                        <a:rPr lang="pt-BR" sz="2000" i="1" u="none" strike="noStrike" dirty="0" err="1">
                          <a:effectLst/>
                        </a:rPr>
                        <a:t>bistable</a:t>
                      </a:r>
                      <a:r>
                        <a:rPr lang="pt-BR" sz="2000" i="1" u="none" strike="noStrike" dirty="0">
                          <a:effectLst/>
                        </a:rPr>
                        <a:t> system";</a:t>
                      </a:r>
                      <a:endParaRPr lang="pt-BR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55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u="none" strike="noStrike">
                          <a:effectLst/>
                        </a:rPr>
                        <a:t>14</a:t>
                      </a:r>
                      <a:endParaRPr lang="pt-B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i="1" u="none" strike="noStrike" dirty="0">
                          <a:effectLst/>
                        </a:rPr>
                        <a:t>"</a:t>
                      </a:r>
                      <a:r>
                        <a:rPr lang="pt-BR" sz="2000" i="1" u="none" strike="noStrike" dirty="0" err="1">
                          <a:effectLst/>
                        </a:rPr>
                        <a:t>cognitive</a:t>
                      </a:r>
                      <a:r>
                        <a:rPr lang="pt-BR" sz="2000" i="1" u="none" strike="noStrike" dirty="0">
                          <a:effectLst/>
                        </a:rPr>
                        <a:t> radio", "</a:t>
                      </a:r>
                      <a:r>
                        <a:rPr lang="pt-BR" sz="2000" i="1" u="none" strike="noStrike" dirty="0" err="1">
                          <a:effectLst/>
                        </a:rPr>
                        <a:t>spectrum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sensing</a:t>
                      </a:r>
                      <a:r>
                        <a:rPr lang="pt-BR" sz="2000" i="1" u="none" strike="noStrike" dirty="0">
                          <a:effectLst/>
                        </a:rPr>
                        <a:t>" e "</a:t>
                      </a:r>
                      <a:r>
                        <a:rPr lang="pt-BR" sz="2000" i="1" u="none" strike="noStrike" dirty="0" err="1">
                          <a:effectLst/>
                        </a:rPr>
                        <a:t>signal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to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noise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ratio</a:t>
                      </a:r>
                      <a:r>
                        <a:rPr lang="pt-BR" sz="2000" i="1" u="none" strike="noStrike" dirty="0">
                          <a:effectLst/>
                        </a:rPr>
                        <a:t>";</a:t>
                      </a:r>
                      <a:endParaRPr lang="pt-BR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5775852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u="none" strike="noStrike" dirty="0">
                          <a:effectLst/>
                        </a:rPr>
                        <a:t>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i="1" u="none" strike="noStrike" dirty="0">
                          <a:effectLst/>
                        </a:rPr>
                        <a:t>"</a:t>
                      </a:r>
                      <a:r>
                        <a:rPr lang="pt-BR" sz="2000" i="1" u="none" strike="noStrike" dirty="0" err="1">
                          <a:effectLst/>
                        </a:rPr>
                        <a:t>denoising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weak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signal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extraction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compressive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sensing</a:t>
                      </a:r>
                      <a:r>
                        <a:rPr lang="pt-BR" sz="2000" i="1" u="none" strike="noStrike" dirty="0">
                          <a:effectLst/>
                        </a:rPr>
                        <a:t>", "</a:t>
                      </a:r>
                      <a:r>
                        <a:rPr lang="pt-BR" sz="2000" i="1" u="none" strike="noStrike" dirty="0" err="1">
                          <a:effectLst/>
                        </a:rPr>
                        <a:t>independent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component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analysis</a:t>
                      </a:r>
                      <a:r>
                        <a:rPr lang="pt-BR" sz="2000" i="1" u="none" strike="noStrike" dirty="0">
                          <a:effectLst/>
                        </a:rPr>
                        <a:t>" e "</a:t>
                      </a:r>
                      <a:r>
                        <a:rPr lang="pt-BR" sz="2000" i="1" u="none" strike="noStrike" dirty="0" err="1">
                          <a:effectLst/>
                        </a:rPr>
                        <a:t>signal</a:t>
                      </a:r>
                      <a:r>
                        <a:rPr lang="pt-BR" sz="2000" i="1" u="none" strike="noStrike" dirty="0">
                          <a:effectLst/>
                        </a:rPr>
                        <a:t> </a:t>
                      </a:r>
                      <a:r>
                        <a:rPr lang="pt-BR" sz="2000" i="1" u="none" strike="noStrike" dirty="0" err="1">
                          <a:effectLst/>
                        </a:rPr>
                        <a:t>recovery</a:t>
                      </a:r>
                      <a:r>
                        <a:rPr lang="pt-BR" sz="2000" i="1" u="none" strike="noStrike" dirty="0">
                          <a:effectLst/>
                        </a:rPr>
                        <a:t>";</a:t>
                      </a:r>
                      <a:endParaRPr lang="pt-BR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766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487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C875EC42-A98C-1949-B40B-693B272D0314}"/>
              </a:ext>
            </a:extLst>
          </p:cNvPr>
          <p:cNvSpPr/>
          <p:nvPr/>
        </p:nvSpPr>
        <p:spPr>
          <a:xfrm>
            <a:off x="1077" y="6140450"/>
            <a:ext cx="12192000" cy="71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470C520-832A-AF48-8B62-A2B5394E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748C2C-D6CC-C24C-9CFD-9B7D2175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12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4456EC-7A63-1E4D-98B2-F9CB009C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5" y="6315175"/>
            <a:ext cx="2206362" cy="44747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05009D1-4D40-1D48-A81E-5DEA7DAD7086}"/>
              </a:ext>
            </a:extLst>
          </p:cNvPr>
          <p:cNvSpPr/>
          <p:nvPr/>
        </p:nvSpPr>
        <p:spPr>
          <a:xfrm>
            <a:off x="0" y="0"/>
            <a:ext cx="12192000" cy="715169"/>
          </a:xfrm>
          <a:prstGeom prst="rect">
            <a:avLst/>
          </a:prstGeom>
          <a:solidFill>
            <a:srgbClr val="39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AE4F6-11D0-194F-9B40-02A0F9574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81"/>
            <a:ext cx="10515600" cy="71516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b="1" spc="300" dirty="0">
                <a:solidFill>
                  <a:schemeClr val="bg1"/>
                </a:solidFill>
              </a:rPr>
              <a:t>Revisão de literatura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AF41FA27-F71A-9D4A-AE68-C1745FBB2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230311"/>
              </p:ext>
            </p:extLst>
          </p:nvPr>
        </p:nvGraphicFramePr>
        <p:xfrm>
          <a:off x="189845" y="931069"/>
          <a:ext cx="11815200" cy="28881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8813">
                  <a:extLst>
                    <a:ext uri="{9D8B030D-6E8A-4147-A177-3AD203B41FA5}">
                      <a16:colId xmlns:a16="http://schemas.microsoft.com/office/drawing/2014/main" val="2316774722"/>
                    </a:ext>
                  </a:extLst>
                </a:gridCol>
                <a:gridCol w="10766387">
                  <a:extLst>
                    <a:ext uri="{9D8B030D-6E8A-4147-A177-3AD203B41FA5}">
                      <a16:colId xmlns:a16="http://schemas.microsoft.com/office/drawing/2014/main" val="1682126638"/>
                    </a:ext>
                  </a:extLst>
                </a:gridCol>
              </a:tblGrid>
              <a:tr h="256223">
                <a:tc>
                  <a:txBody>
                    <a:bodyPr/>
                    <a:lstStyle/>
                    <a:p>
                      <a:pPr algn="ctr" fontAlgn="t"/>
                      <a:r>
                        <a:rPr lang="pt-BR" sz="2400" b="1" u="none" strike="noStrike" dirty="0">
                          <a:effectLst/>
                        </a:rPr>
                        <a:t>Cluster</a:t>
                      </a:r>
                      <a:endParaRPr lang="pt-B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7" marR="7807" marT="7807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400" b="1" u="none" strike="noStrike" dirty="0">
                          <a:effectLst/>
                        </a:rPr>
                        <a:t>Termos</a:t>
                      </a:r>
                      <a:endParaRPr lang="pt-B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7" marR="7807" marT="7807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146246"/>
                  </a:ext>
                </a:extLst>
              </a:tr>
              <a:tr h="268923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</a:t>
                      </a:r>
                      <a:r>
                        <a:rPr lang="pt-BR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stochastic</a:t>
                      </a:r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resonance</a:t>
                      </a:r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 e "</a:t>
                      </a:r>
                      <a:r>
                        <a:rPr lang="pt-BR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cross-correlation</a:t>
                      </a:r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";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27894049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</a:t>
                      </a:r>
                      <a:r>
                        <a:rPr lang="pt-BR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adaptive</a:t>
                      </a:r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";</a:t>
                      </a: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79198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"nonlinear optics";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9224204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"non-</a:t>
                      </a:r>
                      <a:r>
                        <a:rPr lang="pt-BR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gaussian</a:t>
                      </a:r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noise</a:t>
                      </a:r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";</a:t>
                      </a: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87545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"correlation";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3970442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</a:t>
                      </a:r>
                      <a:r>
                        <a:rPr lang="pt-BR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white</a:t>
                      </a:r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noise</a:t>
                      </a:r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";</a:t>
                      </a: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29996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"generalized gaussian distribution";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1789921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t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</a:t>
                      </a:r>
                      <a:r>
                        <a:rPr lang="pt-BR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multiplicative</a:t>
                      </a:r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2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noise</a:t>
                      </a:r>
                      <a:r>
                        <a:rPr lang="pt-BR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";</a:t>
                      </a:r>
                    </a:p>
                  </a:txBody>
                  <a:tcPr marL="9525" marR="9525" marT="9525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554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002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C875EC42-A98C-1949-B40B-693B272D0314}"/>
              </a:ext>
            </a:extLst>
          </p:cNvPr>
          <p:cNvSpPr/>
          <p:nvPr/>
        </p:nvSpPr>
        <p:spPr>
          <a:xfrm>
            <a:off x="1077" y="6140450"/>
            <a:ext cx="12192000" cy="71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470C520-832A-AF48-8B62-A2B5394E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748C2C-D6CC-C24C-9CFD-9B7D2175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13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4456EC-7A63-1E4D-98B2-F9CB009C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5" y="6315175"/>
            <a:ext cx="2206362" cy="44747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05009D1-4D40-1D48-A81E-5DEA7DAD7086}"/>
              </a:ext>
            </a:extLst>
          </p:cNvPr>
          <p:cNvSpPr/>
          <p:nvPr/>
        </p:nvSpPr>
        <p:spPr>
          <a:xfrm>
            <a:off x="0" y="0"/>
            <a:ext cx="12192000" cy="715169"/>
          </a:xfrm>
          <a:prstGeom prst="rect">
            <a:avLst/>
          </a:prstGeom>
          <a:solidFill>
            <a:srgbClr val="39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AE4F6-11D0-194F-9B40-02A0F9574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81"/>
            <a:ext cx="10515600" cy="71516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b="1" spc="300" dirty="0">
                <a:solidFill>
                  <a:schemeClr val="bg1"/>
                </a:solidFill>
              </a:rPr>
              <a:t>Revisão de literatura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FF2696F-D2C5-094F-A6D6-24E7778BAC98}"/>
              </a:ext>
            </a:extLst>
          </p:cNvPr>
          <p:cNvSpPr/>
          <p:nvPr/>
        </p:nvSpPr>
        <p:spPr>
          <a:xfrm>
            <a:off x="0" y="826513"/>
            <a:ext cx="12192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TITLE-ABS-KEY (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weak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signals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weak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signals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detection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 </a:t>
            </a:r>
            <a:r>
              <a:rPr lang="pt-BR" dirty="0">
                <a:solidFill>
                  <a:srgbClr val="FF0000"/>
                </a:solidFill>
              </a:rPr>
              <a:t>AND  (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" big data "  OR  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climate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change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  OR  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competitive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intelligence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  OR  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corporate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foresight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  OR  "data mining"  OR  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decision-making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  OR  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decision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making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  OR  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development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  OR  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early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detection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  OR  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early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warning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  OR  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early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warning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system"  OR  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environmental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scanning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  OR  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foresight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  OR  "future"  OR  "future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sign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  OR  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horizon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scanning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  OR  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innovation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  OR  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machine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learning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  OR  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scenario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planning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  OR  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scenarios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  OR  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security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  OR  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signal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analysis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  OR  "social networks"  OR  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text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mining"  OR  "time series"  OR  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uncertainty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  OR  "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wild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cards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pt-BR" dirty="0">
                <a:solidFill>
                  <a:srgbClr val="FF0000"/>
                </a:solidFill>
              </a:rPr>
              <a:t> ) AND NOT (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gps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acquisition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gnss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"high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sensitivity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"software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receiver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"global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positioning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system (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gps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)"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fpga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weak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signal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acquisition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coherent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integration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signal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processing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snr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 "data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acquisition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information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processing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noise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figure" OR 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apd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 "avalanche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photodiode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 "detector" OR  "digital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signal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processing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measurement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dynamic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range" OR 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receivers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immunohistochemistry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 "in situ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hybridization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 "mouse" OR 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mrna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rat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amplification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fish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wavelet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transform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"neural network"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parameter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estimation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pattern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recognition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remote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sensing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filter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banks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wavelet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analysis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simulation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"neural networks"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scale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transformation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correlation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detection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dsp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power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spectrum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adaptive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filter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anti-jamming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vibration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filter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signal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detection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chaos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duffing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oscillator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noise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lock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-in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amplifier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intermittent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chaos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signal-to-noise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ratio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"sensor" OR "lidar"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photon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counting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detection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chaotic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oscillator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duffing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equation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genetic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algorithm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matched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filter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methods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statistical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fault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diagnosis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feature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extraction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bistable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system"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cognitive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radio"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spectrum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sensing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signal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noise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ratio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denoising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weak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signal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extraction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compressive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sensing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independent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component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analysis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signal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recovery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stochastic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resonance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cross-correlation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adaptive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nonlinear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optics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"non-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gaussian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noise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correlation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white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noise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generalized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gaussian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distribution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 OR "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multiplicative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noise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pt-BR" dirty="0">
                <a:solidFill>
                  <a:srgbClr val="FF0000"/>
                </a:solidFill>
              </a:rPr>
              <a:t>))  AND  PUBYEAR  &gt;  2008</a:t>
            </a:r>
          </a:p>
        </p:txBody>
      </p:sp>
      <p:sp>
        <p:nvSpPr>
          <p:cNvPr id="9" name="Canto Dobrado 8">
            <a:extLst>
              <a:ext uri="{FF2B5EF4-FFF2-40B4-BE49-F238E27FC236}">
                <a16:creationId xmlns:a16="http://schemas.microsoft.com/office/drawing/2014/main" id="{5DBDDFC8-487B-C04A-AC17-60BAE02EC068}"/>
              </a:ext>
            </a:extLst>
          </p:cNvPr>
          <p:cNvSpPr/>
          <p:nvPr/>
        </p:nvSpPr>
        <p:spPr>
          <a:xfrm>
            <a:off x="9196387" y="5801264"/>
            <a:ext cx="1571625" cy="42094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219 trabalhos</a:t>
            </a:r>
          </a:p>
        </p:txBody>
      </p:sp>
    </p:spTree>
    <p:extLst>
      <p:ext uri="{BB962C8B-B14F-4D97-AF65-F5344CB8AC3E}">
        <p14:creationId xmlns:p14="http://schemas.microsoft.com/office/powerpoint/2010/main" val="414601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C875EC42-A98C-1949-B40B-693B272D0314}"/>
              </a:ext>
            </a:extLst>
          </p:cNvPr>
          <p:cNvSpPr/>
          <p:nvPr/>
        </p:nvSpPr>
        <p:spPr>
          <a:xfrm>
            <a:off x="1077" y="6140450"/>
            <a:ext cx="12192000" cy="71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470C520-832A-AF48-8B62-A2B5394E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748C2C-D6CC-C24C-9CFD-9B7D2175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14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4456EC-7A63-1E4D-98B2-F9CB009C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45" y="6315175"/>
            <a:ext cx="2206362" cy="44747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05009D1-4D40-1D48-A81E-5DEA7DAD7086}"/>
              </a:ext>
            </a:extLst>
          </p:cNvPr>
          <p:cNvSpPr/>
          <p:nvPr/>
        </p:nvSpPr>
        <p:spPr>
          <a:xfrm>
            <a:off x="0" y="0"/>
            <a:ext cx="12192000" cy="715169"/>
          </a:xfrm>
          <a:prstGeom prst="rect">
            <a:avLst/>
          </a:prstGeom>
          <a:solidFill>
            <a:srgbClr val="39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AE4F6-11D0-194F-9B40-02A0F9574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81"/>
            <a:ext cx="10515600" cy="71516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b="1" spc="300" dirty="0">
                <a:solidFill>
                  <a:schemeClr val="bg1"/>
                </a:solidFill>
              </a:rPr>
              <a:t>Revisão de literatura (resultados)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AABBEE57-9ECD-1248-980F-8AE2DF8E5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241667"/>
              </p:ext>
            </p:extLst>
          </p:nvPr>
        </p:nvGraphicFramePr>
        <p:xfrm>
          <a:off x="208771" y="910424"/>
          <a:ext cx="11793384" cy="5300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96430">
                  <a:extLst>
                    <a:ext uri="{9D8B030D-6E8A-4147-A177-3AD203B41FA5}">
                      <a16:colId xmlns:a16="http://schemas.microsoft.com/office/drawing/2014/main" val="2786334565"/>
                    </a:ext>
                  </a:extLst>
                </a:gridCol>
                <a:gridCol w="7496954">
                  <a:extLst>
                    <a:ext uri="{9D8B030D-6E8A-4147-A177-3AD203B41FA5}">
                      <a16:colId xmlns:a16="http://schemas.microsoft.com/office/drawing/2014/main" val="2992129717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b="1" u="none" strike="noStrike">
                          <a:effectLst/>
                        </a:rPr>
                        <a:t>Referências</a:t>
                      </a:r>
                      <a:endParaRPr lang="pt-BR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b="1" u="none" strike="noStrike" dirty="0">
                          <a:effectLst/>
                        </a:rPr>
                        <a:t>Assuntos</a:t>
                      </a:r>
                      <a:endParaRPr lang="pt-BR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32673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 dirty="0" err="1">
                          <a:effectLst/>
                        </a:rPr>
                        <a:t>Battistella</a:t>
                      </a:r>
                      <a:r>
                        <a:rPr lang="pt-BR" sz="1700" u="none" strike="noStrike" dirty="0">
                          <a:effectLst/>
                        </a:rPr>
                        <a:t>, </a:t>
                      </a:r>
                      <a:r>
                        <a:rPr lang="pt-BR" sz="1700" u="none" strike="noStrike" dirty="0" err="1">
                          <a:effectLst/>
                        </a:rPr>
                        <a:t>Cinzia</a:t>
                      </a:r>
                      <a:r>
                        <a:rPr lang="pt-BR" sz="1700" u="none" strike="noStrike" dirty="0">
                          <a:effectLst/>
                        </a:rPr>
                        <a:t> (2013)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 dirty="0">
                          <a:effectLst/>
                        </a:rPr>
                        <a:t>Características de implementação de uma corporação com visão de futuro (em inglês, Corporate </a:t>
                      </a:r>
                      <a:r>
                        <a:rPr lang="pt-BR" sz="1700" u="none" strike="noStrike" dirty="0" err="1">
                          <a:effectLst/>
                        </a:rPr>
                        <a:t>Foresight</a:t>
                      </a:r>
                      <a:r>
                        <a:rPr lang="pt-BR" sz="1700" u="none" strike="noStrike" dirty="0">
                          <a:effectLst/>
                        </a:rPr>
                        <a:t>).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16830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 dirty="0" err="1">
                          <a:effectLst/>
                        </a:rPr>
                        <a:t>Battistella</a:t>
                      </a:r>
                      <a:r>
                        <a:rPr lang="pt-BR" sz="1700" u="none" strike="noStrike" dirty="0">
                          <a:effectLst/>
                        </a:rPr>
                        <a:t>, </a:t>
                      </a:r>
                      <a:r>
                        <a:rPr lang="pt-BR" sz="1700" u="none" strike="noStrike" dirty="0" err="1">
                          <a:effectLst/>
                        </a:rPr>
                        <a:t>Cinzia;De</a:t>
                      </a:r>
                      <a:r>
                        <a:rPr lang="pt-BR" sz="1700" u="none" strike="noStrike" dirty="0">
                          <a:effectLst/>
                        </a:rPr>
                        <a:t> Toni, Alberto (2011)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85610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>
                          <a:effectLst/>
                        </a:rPr>
                        <a:t>Pierre Rossel (2009); 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/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 dirty="0">
                          <a:effectLst/>
                        </a:rPr>
                        <a:t>Características para melhoria na identificação e estruturação de sinais fracos.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59906496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 dirty="0">
                          <a:effectLst/>
                        </a:rPr>
                        <a:t>Olivier </a:t>
                      </a:r>
                      <a:r>
                        <a:rPr lang="pt-BR" sz="1700" u="none" strike="noStrike" dirty="0" err="1">
                          <a:effectLst/>
                        </a:rPr>
                        <a:t>Glassey</a:t>
                      </a:r>
                      <a:r>
                        <a:rPr lang="pt-BR" sz="1700" u="none" strike="noStrike" dirty="0">
                          <a:effectLst/>
                        </a:rPr>
                        <a:t> (2009)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5873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>
                          <a:effectLst/>
                        </a:rPr>
                        <a:t>Liebl, Franz;Schwarz, Jan Oliver (2010)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11680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 dirty="0" err="1">
                          <a:effectLst/>
                        </a:rPr>
                        <a:t>Kuusi</a:t>
                      </a:r>
                      <a:r>
                        <a:rPr lang="pt-BR" sz="1700" u="none" strike="noStrike" dirty="0">
                          <a:effectLst/>
                        </a:rPr>
                        <a:t>, </a:t>
                      </a:r>
                      <a:r>
                        <a:rPr lang="pt-BR" sz="1700" u="none" strike="noStrike" dirty="0" err="1">
                          <a:effectLst/>
                        </a:rPr>
                        <a:t>Osmo;Hiltunen</a:t>
                      </a:r>
                      <a:r>
                        <a:rPr lang="pt-BR" sz="1700" u="none" strike="noStrike" dirty="0">
                          <a:effectLst/>
                        </a:rPr>
                        <a:t>, E. (2012)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01999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>
                          <a:effectLst/>
                        </a:rPr>
                        <a:t>Carbonell, Javier et al. (2015)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23541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>
                          <a:effectLst/>
                        </a:rPr>
                        <a:t>Comai, Alessandro (2011)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 dirty="0">
                          <a:effectLst/>
                        </a:rPr>
                        <a:t>Problemas durante a implementação de Inteligência Competitiva.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42896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>
                          <a:effectLst/>
                        </a:rPr>
                        <a:t>Dousset, Bernard et al. (2011)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/>
                </a:tc>
                <a:tc rowSpan="11"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 dirty="0">
                          <a:effectLst/>
                        </a:rPr>
                        <a:t>Desenvolvimento de um sistema.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261333664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>
                          <a:effectLst/>
                        </a:rPr>
                        <a:t>Yoon, Janghyeok (2012)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79595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>
                          <a:effectLst/>
                        </a:rPr>
                        <a:t>Averil Horton (2012)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76960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>
                          <a:effectLst/>
                        </a:rPr>
                        <a:t>Thorleuchter, Dirk;Van den Poel, Dirk (2013)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22642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>
                          <a:effectLst/>
                        </a:rPr>
                        <a:t>Thorleuchter, Dirk et al. (2014)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32641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>
                          <a:effectLst/>
                        </a:rPr>
                        <a:t>Cohen, Katie et al. (2013)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5558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>
                          <a:effectLst/>
                        </a:rPr>
                        <a:t>Rohrbeck, René et al. (2015)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25560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>
                          <a:effectLst/>
                        </a:rPr>
                        <a:t>Yang, Wei et al. (2016)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92408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>
                          <a:effectLst/>
                        </a:rPr>
                        <a:t>Placzek, Markus et al. (2015)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33252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>
                          <a:effectLst/>
                        </a:rPr>
                        <a:t>Kim, Jieun et al. (2016)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72236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u="none" strike="noStrike" dirty="0" err="1">
                          <a:effectLst/>
                        </a:rPr>
                        <a:t>Guenther</a:t>
                      </a:r>
                      <a:r>
                        <a:rPr lang="pt-BR" sz="1700" u="none" strike="noStrike" dirty="0">
                          <a:effectLst/>
                        </a:rPr>
                        <a:t> </a:t>
                      </a:r>
                      <a:r>
                        <a:rPr lang="pt-BR" sz="1700" u="none" strike="noStrike" dirty="0" err="1">
                          <a:effectLst/>
                        </a:rPr>
                        <a:t>Schuh</a:t>
                      </a:r>
                      <a:r>
                        <a:rPr lang="pt-BR" sz="1700" u="none" strike="noStrike" dirty="0">
                          <a:effectLst/>
                        </a:rPr>
                        <a:t> et al. (2016)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555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629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C875EC42-A98C-1949-B40B-693B272D0314}"/>
              </a:ext>
            </a:extLst>
          </p:cNvPr>
          <p:cNvSpPr/>
          <p:nvPr/>
        </p:nvSpPr>
        <p:spPr>
          <a:xfrm>
            <a:off x="1077" y="6140450"/>
            <a:ext cx="12192000" cy="71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470C520-832A-AF48-8B62-A2B5394E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748C2C-D6CC-C24C-9CFD-9B7D2175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15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4456EC-7A63-1E4D-98B2-F9CB009C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45" y="6315175"/>
            <a:ext cx="2206362" cy="44747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05009D1-4D40-1D48-A81E-5DEA7DAD7086}"/>
              </a:ext>
            </a:extLst>
          </p:cNvPr>
          <p:cNvSpPr/>
          <p:nvPr/>
        </p:nvSpPr>
        <p:spPr>
          <a:xfrm>
            <a:off x="0" y="0"/>
            <a:ext cx="12192000" cy="715169"/>
          </a:xfrm>
          <a:prstGeom prst="rect">
            <a:avLst/>
          </a:prstGeom>
          <a:solidFill>
            <a:srgbClr val="39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AE4F6-11D0-194F-9B40-02A0F9574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81"/>
            <a:ext cx="10515600" cy="71516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b="1" spc="300" dirty="0">
                <a:solidFill>
                  <a:schemeClr val="bg1"/>
                </a:solidFill>
              </a:rPr>
              <a:t>Revisão de literatura (resultados)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BA6B21AE-4FC2-8944-AF2B-5CE24D70A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878958"/>
              </p:ext>
            </p:extLst>
          </p:nvPr>
        </p:nvGraphicFramePr>
        <p:xfrm>
          <a:off x="199307" y="931069"/>
          <a:ext cx="11793384" cy="16662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96430">
                  <a:extLst>
                    <a:ext uri="{9D8B030D-6E8A-4147-A177-3AD203B41FA5}">
                      <a16:colId xmlns:a16="http://schemas.microsoft.com/office/drawing/2014/main" val="1824832466"/>
                    </a:ext>
                  </a:extLst>
                </a:gridCol>
                <a:gridCol w="7496954">
                  <a:extLst>
                    <a:ext uri="{9D8B030D-6E8A-4147-A177-3AD203B41FA5}">
                      <a16:colId xmlns:a16="http://schemas.microsoft.com/office/drawing/2014/main" val="4250006516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b="1" u="none" strike="noStrike" dirty="0">
                          <a:effectLst/>
                        </a:rPr>
                        <a:t>Referências</a:t>
                      </a:r>
                      <a:endParaRPr lang="pt-BR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700" b="1" u="none" strike="noStrike" dirty="0">
                          <a:effectLst/>
                        </a:rPr>
                        <a:t>Assuntos</a:t>
                      </a:r>
                      <a:endParaRPr lang="pt-BR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3689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 err="1">
                          <a:effectLst/>
                        </a:rPr>
                        <a:t>Steinecke</a:t>
                      </a:r>
                      <a:r>
                        <a:rPr lang="pt-BR" sz="1800" u="none" strike="noStrike" dirty="0">
                          <a:effectLst/>
                        </a:rPr>
                        <a:t>, Neon et al. (2011)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Revisão de literatura no que tange sistemas de sinais </a:t>
                      </a:r>
                      <a:r>
                        <a:rPr lang="pt-BR" sz="1800" u="none" strike="noStrike" dirty="0" err="1">
                          <a:effectLst/>
                        </a:rPr>
                        <a:t>antecipativos</a:t>
                      </a:r>
                      <a:r>
                        <a:rPr lang="pt-BR" sz="1800" u="none" strike="noStrike" dirty="0">
                          <a:effectLst/>
                        </a:rPr>
                        <a:t> (em inglês, </a:t>
                      </a:r>
                      <a:r>
                        <a:rPr lang="pt-BR" sz="1800" u="none" strike="noStrike" dirty="0" err="1">
                          <a:effectLst/>
                        </a:rPr>
                        <a:t>Early</a:t>
                      </a:r>
                      <a:r>
                        <a:rPr lang="pt-BR" sz="1800" u="none" strike="noStrike" dirty="0">
                          <a:effectLst/>
                        </a:rPr>
                        <a:t> </a:t>
                      </a:r>
                      <a:r>
                        <a:rPr lang="pt-BR" sz="1800" u="none" strike="noStrike" dirty="0" err="1">
                          <a:effectLst/>
                        </a:rPr>
                        <a:t>Warning</a:t>
                      </a:r>
                      <a:r>
                        <a:rPr lang="pt-BR" sz="1800" u="none" strike="noStrike" dirty="0">
                          <a:effectLst/>
                        </a:rPr>
                        <a:t> Systems)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05202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 err="1">
                          <a:effectLst/>
                        </a:rPr>
                        <a:t>Rausch</a:t>
                      </a:r>
                      <a:r>
                        <a:rPr lang="pt-BR" sz="1800" u="none" strike="noStrike" dirty="0">
                          <a:effectLst/>
                        </a:rPr>
                        <a:t>, Alexandra et al. (2012)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50912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>
                          <a:effectLst/>
                        </a:rPr>
                        <a:t>Jörg H. Mayer et al. (2013)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>
                          <a:effectLst/>
                        </a:rPr>
                        <a:t>Sugestão de como implementar um sistema de detecção de sinais fracos.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/>
                </a:tc>
                <a:extLst>
                  <a:ext uri="{0D108BD9-81ED-4DB2-BD59-A6C34878D82A}">
                    <a16:rowId xmlns:a16="http://schemas.microsoft.com/office/drawing/2014/main" val="308290086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 err="1">
                          <a:effectLst/>
                        </a:rPr>
                        <a:t>Dohn</a:t>
                      </a:r>
                      <a:r>
                        <a:rPr lang="pt-BR" sz="1800" u="none" strike="noStrike" dirty="0">
                          <a:effectLst/>
                        </a:rPr>
                        <a:t>, </a:t>
                      </a:r>
                      <a:r>
                        <a:rPr lang="pt-BR" sz="1800" u="none" strike="noStrike" dirty="0" err="1">
                          <a:effectLst/>
                        </a:rPr>
                        <a:t>Katarzyna</a:t>
                      </a:r>
                      <a:r>
                        <a:rPr lang="pt-BR" sz="1800" u="none" strike="noStrike" dirty="0">
                          <a:effectLst/>
                        </a:rPr>
                        <a:t> et al. (2013)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71164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u="none" strike="noStrike" dirty="0" err="1">
                          <a:effectLst/>
                        </a:rPr>
                        <a:t>Gheorghiu</a:t>
                      </a:r>
                      <a:r>
                        <a:rPr lang="pt-BR" sz="1800" u="none" strike="noStrike" dirty="0">
                          <a:effectLst/>
                        </a:rPr>
                        <a:t>, </a:t>
                      </a:r>
                      <a:r>
                        <a:rPr lang="pt-BR" sz="1800" u="none" strike="noStrike" dirty="0" err="1">
                          <a:effectLst/>
                        </a:rPr>
                        <a:t>Radu</a:t>
                      </a:r>
                      <a:r>
                        <a:rPr lang="pt-BR" sz="1800" u="none" strike="noStrike" dirty="0">
                          <a:effectLst/>
                        </a:rPr>
                        <a:t> et al. (2016)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34" marR="5934" marT="5934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899912"/>
                  </a:ext>
                </a:extLst>
              </a:tr>
            </a:tbl>
          </a:graphicData>
        </a:graphic>
      </p:graphicFrame>
      <p:sp>
        <p:nvSpPr>
          <p:cNvPr id="10" name="Canto Dobrado 9">
            <a:extLst>
              <a:ext uri="{FF2B5EF4-FFF2-40B4-BE49-F238E27FC236}">
                <a16:creationId xmlns:a16="http://schemas.microsoft.com/office/drawing/2014/main" id="{F08DDEB9-A5DD-C548-8DB8-DB156974C40D}"/>
              </a:ext>
            </a:extLst>
          </p:cNvPr>
          <p:cNvSpPr/>
          <p:nvPr/>
        </p:nvSpPr>
        <p:spPr>
          <a:xfrm>
            <a:off x="5310186" y="3207273"/>
            <a:ext cx="1571625" cy="420942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24 trabalhos</a:t>
            </a:r>
          </a:p>
        </p:txBody>
      </p:sp>
    </p:spTree>
    <p:extLst>
      <p:ext uri="{BB962C8B-B14F-4D97-AF65-F5344CB8AC3E}">
        <p14:creationId xmlns:p14="http://schemas.microsoft.com/office/powerpoint/2010/main" val="46565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470C520-832A-AF48-8B62-A2B5394E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748C2C-D6CC-C24C-9CFD-9B7D2175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16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4456EC-7A63-1E4D-98B2-F9CB009C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5" y="6315175"/>
            <a:ext cx="2206362" cy="44747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05009D1-4D40-1D48-A81E-5DEA7DAD7086}"/>
              </a:ext>
            </a:extLst>
          </p:cNvPr>
          <p:cNvSpPr/>
          <p:nvPr/>
        </p:nvSpPr>
        <p:spPr>
          <a:xfrm>
            <a:off x="0" y="0"/>
            <a:ext cx="12192000" cy="715169"/>
          </a:xfrm>
          <a:prstGeom prst="rect">
            <a:avLst/>
          </a:prstGeom>
          <a:solidFill>
            <a:srgbClr val="39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AE4F6-11D0-194F-9B40-02A0F9574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81"/>
            <a:ext cx="10515600" cy="71516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b="1" spc="300" dirty="0">
                <a:solidFill>
                  <a:schemeClr val="bg1"/>
                </a:solidFill>
              </a:rPr>
              <a:t>Procedimentos metodológicos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87E0F1-EDA1-884E-AE69-6F067C3B9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35" y="927937"/>
            <a:ext cx="9122727" cy="50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65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470C520-832A-AF48-8B62-A2B5394E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748C2C-D6CC-C24C-9CFD-9B7D2175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17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4456EC-7A63-1E4D-98B2-F9CB009C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5" y="6315175"/>
            <a:ext cx="2206362" cy="44747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05009D1-4D40-1D48-A81E-5DEA7DAD7086}"/>
              </a:ext>
            </a:extLst>
          </p:cNvPr>
          <p:cNvSpPr/>
          <p:nvPr/>
        </p:nvSpPr>
        <p:spPr>
          <a:xfrm>
            <a:off x="0" y="0"/>
            <a:ext cx="12192000" cy="715169"/>
          </a:xfrm>
          <a:prstGeom prst="rect">
            <a:avLst/>
          </a:prstGeom>
          <a:solidFill>
            <a:srgbClr val="39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AE4F6-11D0-194F-9B40-02A0F9574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81"/>
            <a:ext cx="10515600" cy="71516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b="1" spc="300" dirty="0">
                <a:solidFill>
                  <a:schemeClr val="bg1"/>
                </a:solidFill>
              </a:rPr>
              <a:t>Cronograma</a:t>
            </a:r>
          </a:p>
        </p:txBody>
      </p:sp>
      <p:pic>
        <p:nvPicPr>
          <p:cNvPr id="9" name="Imagem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D31AF46-146F-A84A-BA80-42E09EFE9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477" y="2170112"/>
            <a:ext cx="9541043" cy="251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83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470C520-832A-AF48-8B62-A2B5394E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748C2C-D6CC-C24C-9CFD-9B7D2175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18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4456EC-7A63-1E4D-98B2-F9CB009C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5" y="6315175"/>
            <a:ext cx="2206362" cy="44747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05009D1-4D40-1D48-A81E-5DEA7DAD7086}"/>
              </a:ext>
            </a:extLst>
          </p:cNvPr>
          <p:cNvSpPr/>
          <p:nvPr/>
        </p:nvSpPr>
        <p:spPr>
          <a:xfrm>
            <a:off x="0" y="0"/>
            <a:ext cx="12192000" cy="715169"/>
          </a:xfrm>
          <a:prstGeom prst="rect">
            <a:avLst/>
          </a:prstGeom>
          <a:solidFill>
            <a:srgbClr val="39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AE4F6-11D0-194F-9B40-02A0F9574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81"/>
            <a:ext cx="10515600" cy="71516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b="1" spc="300" dirty="0">
                <a:solidFill>
                  <a:schemeClr val="bg1"/>
                </a:solidFill>
              </a:rPr>
              <a:t>Obrigado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5DE0314-7FBC-D943-A5EB-714306B85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499" y="857250"/>
            <a:ext cx="6985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60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470C520-832A-AF48-8B62-A2B5394E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748C2C-D6CC-C24C-9CFD-9B7D2175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2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4456EC-7A63-1E4D-98B2-F9CB009C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5" y="6315175"/>
            <a:ext cx="2206362" cy="44747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05009D1-4D40-1D48-A81E-5DEA7DAD7086}"/>
              </a:ext>
            </a:extLst>
          </p:cNvPr>
          <p:cNvSpPr/>
          <p:nvPr/>
        </p:nvSpPr>
        <p:spPr>
          <a:xfrm>
            <a:off x="0" y="0"/>
            <a:ext cx="12192000" cy="715169"/>
          </a:xfrm>
          <a:prstGeom prst="rect">
            <a:avLst/>
          </a:prstGeom>
          <a:solidFill>
            <a:srgbClr val="39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AE4F6-11D0-194F-9B40-02A0F9574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81"/>
            <a:ext cx="10515600" cy="71516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b="1" spc="300" dirty="0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DAF115F-A37C-884A-BB8E-F19A9A817B2B}"/>
              </a:ext>
            </a:extLst>
          </p:cNvPr>
          <p:cNvSpPr txBox="1"/>
          <p:nvPr/>
        </p:nvSpPr>
        <p:spPr>
          <a:xfrm>
            <a:off x="4985898" y="4720204"/>
            <a:ext cx="170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ORGANIZAÇÕES</a:t>
            </a:r>
          </a:p>
        </p:txBody>
      </p:sp>
      <p:sp>
        <p:nvSpPr>
          <p:cNvPr id="20" name="Raio 19">
            <a:extLst>
              <a:ext uri="{FF2B5EF4-FFF2-40B4-BE49-F238E27FC236}">
                <a16:creationId xmlns:a16="http://schemas.microsoft.com/office/drawing/2014/main" id="{46E9F2ED-5887-0B44-94B7-66F3080842BB}"/>
              </a:ext>
            </a:extLst>
          </p:cNvPr>
          <p:cNvSpPr/>
          <p:nvPr/>
        </p:nvSpPr>
        <p:spPr>
          <a:xfrm rot="242588">
            <a:off x="2632706" y="3285815"/>
            <a:ext cx="569647" cy="569647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aio 21">
            <a:extLst>
              <a:ext uri="{FF2B5EF4-FFF2-40B4-BE49-F238E27FC236}">
                <a16:creationId xmlns:a16="http://schemas.microsoft.com/office/drawing/2014/main" id="{62E24CF1-10DE-FE4A-B5BB-250D1F38B8E3}"/>
              </a:ext>
            </a:extLst>
          </p:cNvPr>
          <p:cNvSpPr/>
          <p:nvPr/>
        </p:nvSpPr>
        <p:spPr>
          <a:xfrm rot="532908" flipH="1">
            <a:off x="8224505" y="3322898"/>
            <a:ext cx="570780" cy="570780"/>
          </a:xfrm>
          <a:prstGeom prst="lightningBol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2C7FCDA8-729F-C14B-B0D9-1403F1457314}"/>
              </a:ext>
            </a:extLst>
          </p:cNvPr>
          <p:cNvGrpSpPr/>
          <p:nvPr/>
        </p:nvGrpSpPr>
        <p:grpSpPr>
          <a:xfrm>
            <a:off x="2853105" y="3895404"/>
            <a:ext cx="6485788" cy="914147"/>
            <a:chOff x="2331496" y="3002115"/>
            <a:chExt cx="6485788" cy="914147"/>
          </a:xfrm>
        </p:grpSpPr>
        <p:pic>
          <p:nvPicPr>
            <p:cNvPr id="15" name="Gráfico 14" descr="Edifício">
              <a:extLst>
                <a:ext uri="{FF2B5EF4-FFF2-40B4-BE49-F238E27FC236}">
                  <a16:creationId xmlns:a16="http://schemas.microsoft.com/office/drawing/2014/main" id="{DEF009BE-651B-5D42-93A6-4A5B6B9D3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56626" y="3009150"/>
              <a:ext cx="817764" cy="817765"/>
            </a:xfrm>
            <a:prstGeom prst="rect">
              <a:avLst/>
            </a:prstGeom>
          </p:spPr>
        </p:pic>
        <p:pic>
          <p:nvPicPr>
            <p:cNvPr id="26" name="Gráfico 25" descr="Edifício">
              <a:extLst>
                <a:ext uri="{FF2B5EF4-FFF2-40B4-BE49-F238E27FC236}">
                  <a16:creationId xmlns:a16="http://schemas.microsoft.com/office/drawing/2014/main" id="{F530C27D-BBEB-724E-8443-A8D26CC5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05030" y="3006770"/>
              <a:ext cx="817764" cy="817765"/>
            </a:xfrm>
            <a:prstGeom prst="rect">
              <a:avLst/>
            </a:prstGeom>
          </p:spPr>
        </p:pic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734476D-7412-7441-8086-526231BD2351}"/>
                </a:ext>
              </a:extLst>
            </p:cNvPr>
            <p:cNvGrpSpPr/>
            <p:nvPr/>
          </p:nvGrpSpPr>
          <p:grpSpPr>
            <a:xfrm>
              <a:off x="2331496" y="3002115"/>
              <a:ext cx="6485788" cy="914147"/>
              <a:chOff x="2296988" y="3016979"/>
              <a:chExt cx="6485788" cy="914147"/>
            </a:xfrm>
          </p:grpSpPr>
          <p:pic>
            <p:nvPicPr>
              <p:cNvPr id="11" name="Gráfico 10" descr="Cidade">
                <a:extLst>
                  <a:ext uri="{FF2B5EF4-FFF2-40B4-BE49-F238E27FC236}">
                    <a16:creationId xmlns:a16="http://schemas.microsoft.com/office/drawing/2014/main" id="{F554F5E2-A543-7E4F-8946-7FAF84DD0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17609" y="3113361"/>
                <a:ext cx="817764" cy="817765"/>
              </a:xfrm>
              <a:prstGeom prst="rect">
                <a:avLst/>
              </a:prstGeom>
            </p:spPr>
          </p:pic>
          <p:pic>
            <p:nvPicPr>
              <p:cNvPr id="13" name="Gráfico 12" descr="Edifício">
                <a:extLst>
                  <a:ext uri="{FF2B5EF4-FFF2-40B4-BE49-F238E27FC236}">
                    <a16:creationId xmlns:a16="http://schemas.microsoft.com/office/drawing/2014/main" id="{903F464D-5427-6643-B4BA-8E600BEDE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97281" y="3023255"/>
                <a:ext cx="817764" cy="817765"/>
              </a:xfrm>
              <a:prstGeom prst="rect">
                <a:avLst/>
              </a:prstGeom>
            </p:spPr>
          </p:pic>
          <p:pic>
            <p:nvPicPr>
              <p:cNvPr id="14" name="Gráfico 13" descr="Cidade">
                <a:extLst>
                  <a:ext uri="{FF2B5EF4-FFF2-40B4-BE49-F238E27FC236}">
                    <a16:creationId xmlns:a16="http://schemas.microsoft.com/office/drawing/2014/main" id="{747D8F9F-8666-044A-9D58-32347ABE1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376954" y="3099256"/>
                <a:ext cx="817764" cy="817765"/>
              </a:xfrm>
              <a:prstGeom prst="rect">
                <a:avLst/>
              </a:prstGeom>
            </p:spPr>
          </p:pic>
          <p:pic>
            <p:nvPicPr>
              <p:cNvPr id="24" name="Gráfico 23" descr="Cidade">
                <a:extLst>
                  <a:ext uri="{FF2B5EF4-FFF2-40B4-BE49-F238E27FC236}">
                    <a16:creationId xmlns:a16="http://schemas.microsoft.com/office/drawing/2014/main" id="{15D9D6CF-AFA6-9642-AFBC-2237BF9ED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35636" y="3106289"/>
                <a:ext cx="817764" cy="817765"/>
              </a:xfrm>
              <a:prstGeom prst="rect">
                <a:avLst/>
              </a:prstGeom>
            </p:spPr>
          </p:pic>
          <p:pic>
            <p:nvPicPr>
              <p:cNvPr id="25" name="Gráfico 24" descr="Edifício">
                <a:extLst>
                  <a:ext uri="{FF2B5EF4-FFF2-40B4-BE49-F238E27FC236}">
                    <a16:creationId xmlns:a16="http://schemas.microsoft.com/office/drawing/2014/main" id="{B27EBC12-8AE9-3347-9DCE-024121B9B0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65012" y="3030219"/>
                <a:ext cx="817764" cy="817765"/>
              </a:xfrm>
              <a:prstGeom prst="rect">
                <a:avLst/>
              </a:prstGeom>
            </p:spPr>
          </p:pic>
          <p:pic>
            <p:nvPicPr>
              <p:cNvPr id="27" name="Gráfico 26" descr="Edifício">
                <a:extLst>
                  <a:ext uri="{FF2B5EF4-FFF2-40B4-BE49-F238E27FC236}">
                    <a16:creationId xmlns:a16="http://schemas.microsoft.com/office/drawing/2014/main" id="{8983B2A6-582E-E24E-9F98-2842DD59A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653434" y="3016979"/>
                <a:ext cx="817764" cy="817765"/>
              </a:xfrm>
              <a:prstGeom prst="rect">
                <a:avLst/>
              </a:prstGeom>
            </p:spPr>
          </p:pic>
          <p:pic>
            <p:nvPicPr>
              <p:cNvPr id="28" name="Gráfico 27" descr="Cidade">
                <a:extLst>
                  <a:ext uri="{FF2B5EF4-FFF2-40B4-BE49-F238E27FC236}">
                    <a16:creationId xmlns:a16="http://schemas.microsoft.com/office/drawing/2014/main" id="{E46626AD-03CC-AD49-AEB2-17051FD1F5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96988" y="3106145"/>
                <a:ext cx="817764" cy="817765"/>
              </a:xfrm>
              <a:prstGeom prst="rect">
                <a:avLst/>
              </a:prstGeom>
            </p:spPr>
          </p:pic>
          <p:pic>
            <p:nvPicPr>
              <p:cNvPr id="29" name="Gráfico 28" descr="Cidade">
                <a:extLst>
                  <a:ext uri="{FF2B5EF4-FFF2-40B4-BE49-F238E27FC236}">
                    <a16:creationId xmlns:a16="http://schemas.microsoft.com/office/drawing/2014/main" id="{1F835AEC-8CDA-2543-88EF-ECBF20BBC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015015" y="3099073"/>
                <a:ext cx="817764" cy="817765"/>
              </a:xfrm>
              <a:prstGeom prst="rect">
                <a:avLst/>
              </a:prstGeom>
            </p:spPr>
          </p:pic>
        </p:grpSp>
      </p:grpSp>
      <p:sp>
        <p:nvSpPr>
          <p:cNvPr id="32" name="Raio 31">
            <a:extLst>
              <a:ext uri="{FF2B5EF4-FFF2-40B4-BE49-F238E27FC236}">
                <a16:creationId xmlns:a16="http://schemas.microsoft.com/office/drawing/2014/main" id="{0F11EF82-ABA1-4F4F-ABF8-226681E0BE47}"/>
              </a:ext>
            </a:extLst>
          </p:cNvPr>
          <p:cNvSpPr/>
          <p:nvPr/>
        </p:nvSpPr>
        <p:spPr>
          <a:xfrm rot="1418101">
            <a:off x="2953221" y="3330029"/>
            <a:ext cx="367133" cy="367133"/>
          </a:xfrm>
          <a:prstGeom prst="lightningBol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aio 32">
            <a:extLst>
              <a:ext uri="{FF2B5EF4-FFF2-40B4-BE49-F238E27FC236}">
                <a16:creationId xmlns:a16="http://schemas.microsoft.com/office/drawing/2014/main" id="{C6CCF7BA-4626-1E46-B5AD-22B219EC02A9}"/>
              </a:ext>
            </a:extLst>
          </p:cNvPr>
          <p:cNvSpPr/>
          <p:nvPr/>
        </p:nvSpPr>
        <p:spPr>
          <a:xfrm rot="2799354">
            <a:off x="3063493" y="3250605"/>
            <a:ext cx="569647" cy="569647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aio 33">
            <a:extLst>
              <a:ext uri="{FF2B5EF4-FFF2-40B4-BE49-F238E27FC236}">
                <a16:creationId xmlns:a16="http://schemas.microsoft.com/office/drawing/2014/main" id="{A953702B-F0E3-5D4C-857A-694360996A9F}"/>
              </a:ext>
            </a:extLst>
          </p:cNvPr>
          <p:cNvSpPr/>
          <p:nvPr/>
        </p:nvSpPr>
        <p:spPr>
          <a:xfrm rot="20865473" flipH="1">
            <a:off x="8130085" y="3330137"/>
            <a:ext cx="366914" cy="366914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aio 34">
            <a:extLst>
              <a:ext uri="{FF2B5EF4-FFF2-40B4-BE49-F238E27FC236}">
                <a16:creationId xmlns:a16="http://schemas.microsoft.com/office/drawing/2014/main" id="{A038F9F4-5504-BC47-ABB5-E42BA09AB7E3}"/>
              </a:ext>
            </a:extLst>
          </p:cNvPr>
          <p:cNvSpPr/>
          <p:nvPr/>
        </p:nvSpPr>
        <p:spPr>
          <a:xfrm rot="19546717" flipH="1">
            <a:off x="7754794" y="3164687"/>
            <a:ext cx="641567" cy="641567"/>
          </a:xfrm>
          <a:prstGeom prst="lightningBol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" name="Raio 35">
            <a:extLst>
              <a:ext uri="{FF2B5EF4-FFF2-40B4-BE49-F238E27FC236}">
                <a16:creationId xmlns:a16="http://schemas.microsoft.com/office/drawing/2014/main" id="{370E92D9-28E5-574F-A01D-CB63FC030B76}"/>
              </a:ext>
            </a:extLst>
          </p:cNvPr>
          <p:cNvSpPr/>
          <p:nvPr/>
        </p:nvSpPr>
        <p:spPr>
          <a:xfrm>
            <a:off x="9035875" y="5374392"/>
            <a:ext cx="367133" cy="367133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Raio 36">
            <a:extLst>
              <a:ext uri="{FF2B5EF4-FFF2-40B4-BE49-F238E27FC236}">
                <a16:creationId xmlns:a16="http://schemas.microsoft.com/office/drawing/2014/main" id="{43B21F4A-D9A7-1F40-84B6-5F08CED33EF9}"/>
              </a:ext>
            </a:extLst>
          </p:cNvPr>
          <p:cNvSpPr/>
          <p:nvPr/>
        </p:nvSpPr>
        <p:spPr>
          <a:xfrm>
            <a:off x="9035874" y="5752659"/>
            <a:ext cx="367133" cy="367133"/>
          </a:xfrm>
          <a:prstGeom prst="lightningBol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8FD59B6-C8A7-A64A-BE9C-9B8473371178}"/>
              </a:ext>
            </a:extLst>
          </p:cNvPr>
          <p:cNvSpPr txBox="1"/>
          <p:nvPr/>
        </p:nvSpPr>
        <p:spPr>
          <a:xfrm>
            <a:off x="9487919" y="5416066"/>
            <a:ext cx="8755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AMEAÇA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85C7222-815A-144A-8078-61CEA6E69E5E}"/>
              </a:ext>
            </a:extLst>
          </p:cNvPr>
          <p:cNvSpPr txBox="1"/>
          <p:nvPr/>
        </p:nvSpPr>
        <p:spPr>
          <a:xfrm>
            <a:off x="9487919" y="5856319"/>
            <a:ext cx="14671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OPORTUNIDADE</a:t>
            </a:r>
          </a:p>
        </p:txBody>
      </p:sp>
      <p:sp>
        <p:nvSpPr>
          <p:cNvPr id="41" name="Raio 40">
            <a:extLst>
              <a:ext uri="{FF2B5EF4-FFF2-40B4-BE49-F238E27FC236}">
                <a16:creationId xmlns:a16="http://schemas.microsoft.com/office/drawing/2014/main" id="{E3DEC662-252A-4C40-9A04-8BEA9F5CCC32}"/>
              </a:ext>
            </a:extLst>
          </p:cNvPr>
          <p:cNvSpPr/>
          <p:nvPr/>
        </p:nvSpPr>
        <p:spPr>
          <a:xfrm rot="18710585" flipH="1">
            <a:off x="4551600" y="3017227"/>
            <a:ext cx="641567" cy="641567"/>
          </a:xfrm>
          <a:prstGeom prst="lightningBol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" name="Raio 41">
            <a:extLst>
              <a:ext uri="{FF2B5EF4-FFF2-40B4-BE49-F238E27FC236}">
                <a16:creationId xmlns:a16="http://schemas.microsoft.com/office/drawing/2014/main" id="{38FF37D7-62ED-3C42-9C71-E4A917025E57}"/>
              </a:ext>
            </a:extLst>
          </p:cNvPr>
          <p:cNvSpPr/>
          <p:nvPr/>
        </p:nvSpPr>
        <p:spPr>
          <a:xfrm rot="20865473" flipH="1">
            <a:off x="4928959" y="3337589"/>
            <a:ext cx="366914" cy="366914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aio 42">
            <a:extLst>
              <a:ext uri="{FF2B5EF4-FFF2-40B4-BE49-F238E27FC236}">
                <a16:creationId xmlns:a16="http://schemas.microsoft.com/office/drawing/2014/main" id="{EA98BBDB-416F-624A-8A75-2B178FA87115}"/>
              </a:ext>
            </a:extLst>
          </p:cNvPr>
          <p:cNvSpPr/>
          <p:nvPr/>
        </p:nvSpPr>
        <p:spPr>
          <a:xfrm rot="20865473" flipH="1">
            <a:off x="6813124" y="3361484"/>
            <a:ext cx="366914" cy="366914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" name="Raio 43">
            <a:extLst>
              <a:ext uri="{FF2B5EF4-FFF2-40B4-BE49-F238E27FC236}">
                <a16:creationId xmlns:a16="http://schemas.microsoft.com/office/drawing/2014/main" id="{2F892E70-9736-4141-BEAF-FEEB6395B7F7}"/>
              </a:ext>
            </a:extLst>
          </p:cNvPr>
          <p:cNvSpPr/>
          <p:nvPr/>
        </p:nvSpPr>
        <p:spPr>
          <a:xfrm rot="532908" flipH="1">
            <a:off x="6968207" y="3275221"/>
            <a:ext cx="570780" cy="570780"/>
          </a:xfrm>
          <a:prstGeom prst="lightningBol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" name="Raio 44">
            <a:extLst>
              <a:ext uri="{FF2B5EF4-FFF2-40B4-BE49-F238E27FC236}">
                <a16:creationId xmlns:a16="http://schemas.microsoft.com/office/drawing/2014/main" id="{2513C65E-0A21-4A4A-91BB-EBA21620AE22}"/>
              </a:ext>
            </a:extLst>
          </p:cNvPr>
          <p:cNvSpPr/>
          <p:nvPr/>
        </p:nvSpPr>
        <p:spPr>
          <a:xfrm rot="19546717" flipH="1">
            <a:off x="3838209" y="3120207"/>
            <a:ext cx="641567" cy="641567"/>
          </a:xfrm>
          <a:prstGeom prst="lightningBol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Raio 45">
            <a:extLst>
              <a:ext uri="{FF2B5EF4-FFF2-40B4-BE49-F238E27FC236}">
                <a16:creationId xmlns:a16="http://schemas.microsoft.com/office/drawing/2014/main" id="{1B69F022-1D04-D44B-A766-6CDF01DF7AAA}"/>
              </a:ext>
            </a:extLst>
          </p:cNvPr>
          <p:cNvSpPr/>
          <p:nvPr/>
        </p:nvSpPr>
        <p:spPr>
          <a:xfrm rot="1418101">
            <a:off x="3576842" y="3441209"/>
            <a:ext cx="367133" cy="367133"/>
          </a:xfrm>
          <a:prstGeom prst="lightningBol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Raio 46">
            <a:extLst>
              <a:ext uri="{FF2B5EF4-FFF2-40B4-BE49-F238E27FC236}">
                <a16:creationId xmlns:a16="http://schemas.microsoft.com/office/drawing/2014/main" id="{D1D76721-0C78-3C4F-AA78-8B474E5B3761}"/>
              </a:ext>
            </a:extLst>
          </p:cNvPr>
          <p:cNvSpPr/>
          <p:nvPr/>
        </p:nvSpPr>
        <p:spPr>
          <a:xfrm rot="2799354">
            <a:off x="5661192" y="3157627"/>
            <a:ext cx="569647" cy="569647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" name="Raio 47">
            <a:extLst>
              <a:ext uri="{FF2B5EF4-FFF2-40B4-BE49-F238E27FC236}">
                <a16:creationId xmlns:a16="http://schemas.microsoft.com/office/drawing/2014/main" id="{DFFC870E-CC86-3D4A-9804-2DA48BAF459F}"/>
              </a:ext>
            </a:extLst>
          </p:cNvPr>
          <p:cNvSpPr/>
          <p:nvPr/>
        </p:nvSpPr>
        <p:spPr>
          <a:xfrm rot="20865473" flipH="1">
            <a:off x="6051300" y="3490859"/>
            <a:ext cx="366914" cy="366914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Raio 48">
            <a:extLst>
              <a:ext uri="{FF2B5EF4-FFF2-40B4-BE49-F238E27FC236}">
                <a16:creationId xmlns:a16="http://schemas.microsoft.com/office/drawing/2014/main" id="{E3222FD8-C381-D247-9AD3-2BD6E63A370D}"/>
              </a:ext>
            </a:extLst>
          </p:cNvPr>
          <p:cNvSpPr/>
          <p:nvPr/>
        </p:nvSpPr>
        <p:spPr>
          <a:xfrm rot="532908" flipH="1">
            <a:off x="6206383" y="3404596"/>
            <a:ext cx="570780" cy="570780"/>
          </a:xfrm>
          <a:prstGeom prst="lightningBol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Raio 49">
            <a:extLst>
              <a:ext uri="{FF2B5EF4-FFF2-40B4-BE49-F238E27FC236}">
                <a16:creationId xmlns:a16="http://schemas.microsoft.com/office/drawing/2014/main" id="{A28FF598-A40A-2944-950D-4F21ED4D7514}"/>
              </a:ext>
            </a:extLst>
          </p:cNvPr>
          <p:cNvSpPr/>
          <p:nvPr/>
        </p:nvSpPr>
        <p:spPr>
          <a:xfrm rot="18710585" flipH="1">
            <a:off x="5061101" y="3055612"/>
            <a:ext cx="641567" cy="641567"/>
          </a:xfrm>
          <a:prstGeom prst="lightningBol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aio 50">
            <a:extLst>
              <a:ext uri="{FF2B5EF4-FFF2-40B4-BE49-F238E27FC236}">
                <a16:creationId xmlns:a16="http://schemas.microsoft.com/office/drawing/2014/main" id="{A257657D-943C-0847-A880-D0EA14BB3485}"/>
              </a:ext>
            </a:extLst>
          </p:cNvPr>
          <p:cNvSpPr/>
          <p:nvPr/>
        </p:nvSpPr>
        <p:spPr>
          <a:xfrm rot="20865473" flipH="1">
            <a:off x="5438460" y="3375974"/>
            <a:ext cx="366914" cy="366914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8" name="Gráfico 67" descr="Bolha de pensamento">
            <a:extLst>
              <a:ext uri="{FF2B5EF4-FFF2-40B4-BE49-F238E27FC236}">
                <a16:creationId xmlns:a16="http://schemas.microsoft.com/office/drawing/2014/main" id="{B6785EB5-26A9-0A4D-87C4-70CF738028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8685" y="2009881"/>
            <a:ext cx="1277768" cy="1277768"/>
          </a:xfrm>
          <a:prstGeom prst="rect">
            <a:avLst/>
          </a:prstGeom>
        </p:spPr>
      </p:pic>
      <p:pic>
        <p:nvPicPr>
          <p:cNvPr id="70" name="Gráfico 69" descr="Chat">
            <a:extLst>
              <a:ext uri="{FF2B5EF4-FFF2-40B4-BE49-F238E27FC236}">
                <a16:creationId xmlns:a16="http://schemas.microsoft.com/office/drawing/2014/main" id="{658287E4-8FE4-5846-98FF-0921E589F7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163739">
            <a:off x="2605168" y="2036019"/>
            <a:ext cx="1307111" cy="1307111"/>
          </a:xfrm>
          <a:prstGeom prst="rect">
            <a:avLst/>
          </a:prstGeom>
        </p:spPr>
      </p:pic>
      <p:pic>
        <p:nvPicPr>
          <p:cNvPr id="72" name="Gráfico 71" descr="Marketing">
            <a:extLst>
              <a:ext uri="{FF2B5EF4-FFF2-40B4-BE49-F238E27FC236}">
                <a16:creationId xmlns:a16="http://schemas.microsoft.com/office/drawing/2014/main" id="{9326FC78-C500-7642-A043-E9C6F17E34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92868" y="1952646"/>
            <a:ext cx="1137886" cy="1137886"/>
          </a:xfrm>
          <a:prstGeom prst="rect">
            <a:avLst/>
          </a:prstGeom>
        </p:spPr>
      </p:pic>
      <p:pic>
        <p:nvPicPr>
          <p:cNvPr id="73" name="Gráfico 72" descr="Marketing">
            <a:extLst>
              <a:ext uri="{FF2B5EF4-FFF2-40B4-BE49-F238E27FC236}">
                <a16:creationId xmlns:a16="http://schemas.microsoft.com/office/drawing/2014/main" id="{AC541DBE-9667-2943-A58E-3C52A5C90A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9855" y="2378437"/>
            <a:ext cx="895222" cy="895222"/>
          </a:xfrm>
          <a:prstGeom prst="rect">
            <a:avLst/>
          </a:prstGeom>
        </p:spPr>
      </p:pic>
      <p:pic>
        <p:nvPicPr>
          <p:cNvPr id="74" name="Gráfico 73" descr="Bolha de pensamento">
            <a:extLst>
              <a:ext uri="{FF2B5EF4-FFF2-40B4-BE49-F238E27FC236}">
                <a16:creationId xmlns:a16="http://schemas.microsoft.com/office/drawing/2014/main" id="{885EBB5A-BFC9-5544-96E8-111EAA43B7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57744" y="2439085"/>
            <a:ext cx="913230" cy="913230"/>
          </a:xfrm>
          <a:prstGeom prst="rect">
            <a:avLst/>
          </a:prstGeom>
        </p:spPr>
      </p:pic>
      <p:pic>
        <p:nvPicPr>
          <p:cNvPr id="75" name="Gráfico 74" descr="Chat">
            <a:extLst>
              <a:ext uri="{FF2B5EF4-FFF2-40B4-BE49-F238E27FC236}">
                <a16:creationId xmlns:a16="http://schemas.microsoft.com/office/drawing/2014/main" id="{1B5B2495-4F5B-EE4F-81F4-9098297B9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93862">
            <a:off x="8873467" y="2703246"/>
            <a:ext cx="546843" cy="54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2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470C520-832A-AF48-8B62-A2B5394E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748C2C-D6CC-C24C-9CFD-9B7D2175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4456EC-7A63-1E4D-98B2-F9CB009C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5" y="6315175"/>
            <a:ext cx="2206362" cy="44747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05009D1-4D40-1D48-A81E-5DEA7DAD7086}"/>
              </a:ext>
            </a:extLst>
          </p:cNvPr>
          <p:cNvSpPr/>
          <p:nvPr/>
        </p:nvSpPr>
        <p:spPr>
          <a:xfrm>
            <a:off x="0" y="0"/>
            <a:ext cx="12192000" cy="715169"/>
          </a:xfrm>
          <a:prstGeom prst="rect">
            <a:avLst/>
          </a:prstGeom>
          <a:solidFill>
            <a:srgbClr val="39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AE4F6-11D0-194F-9B40-02A0F9574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81"/>
            <a:ext cx="10515600" cy="71516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b="1" spc="300" dirty="0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DAF115F-A37C-884A-BB8E-F19A9A817B2B}"/>
              </a:ext>
            </a:extLst>
          </p:cNvPr>
          <p:cNvSpPr txBox="1"/>
          <p:nvPr/>
        </p:nvSpPr>
        <p:spPr>
          <a:xfrm>
            <a:off x="5241631" y="5124260"/>
            <a:ext cx="170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ORGANIZAÇÕES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2C7FCDA8-729F-C14B-B0D9-1403F1457314}"/>
              </a:ext>
            </a:extLst>
          </p:cNvPr>
          <p:cNvGrpSpPr/>
          <p:nvPr/>
        </p:nvGrpSpPr>
        <p:grpSpPr>
          <a:xfrm>
            <a:off x="2853106" y="4272455"/>
            <a:ext cx="6485788" cy="914147"/>
            <a:chOff x="2331496" y="3002115"/>
            <a:chExt cx="6485788" cy="914147"/>
          </a:xfrm>
        </p:grpSpPr>
        <p:pic>
          <p:nvPicPr>
            <p:cNvPr id="15" name="Gráfico 14" descr="Edifício">
              <a:extLst>
                <a:ext uri="{FF2B5EF4-FFF2-40B4-BE49-F238E27FC236}">
                  <a16:creationId xmlns:a16="http://schemas.microsoft.com/office/drawing/2014/main" id="{DEF009BE-651B-5D42-93A6-4A5B6B9D3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56626" y="3009150"/>
              <a:ext cx="817764" cy="817765"/>
            </a:xfrm>
            <a:prstGeom prst="rect">
              <a:avLst/>
            </a:prstGeom>
          </p:spPr>
        </p:pic>
        <p:pic>
          <p:nvPicPr>
            <p:cNvPr id="26" name="Gráfico 25" descr="Edifício">
              <a:extLst>
                <a:ext uri="{FF2B5EF4-FFF2-40B4-BE49-F238E27FC236}">
                  <a16:creationId xmlns:a16="http://schemas.microsoft.com/office/drawing/2014/main" id="{F530C27D-BBEB-724E-8443-A8D26CC5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05030" y="3006770"/>
              <a:ext cx="817764" cy="817765"/>
            </a:xfrm>
            <a:prstGeom prst="rect">
              <a:avLst/>
            </a:prstGeom>
          </p:spPr>
        </p:pic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734476D-7412-7441-8086-526231BD2351}"/>
                </a:ext>
              </a:extLst>
            </p:cNvPr>
            <p:cNvGrpSpPr/>
            <p:nvPr/>
          </p:nvGrpSpPr>
          <p:grpSpPr>
            <a:xfrm>
              <a:off x="2331496" y="3002115"/>
              <a:ext cx="6485788" cy="914147"/>
              <a:chOff x="2296988" y="3016979"/>
              <a:chExt cx="6485788" cy="914147"/>
            </a:xfrm>
          </p:grpSpPr>
          <p:pic>
            <p:nvPicPr>
              <p:cNvPr id="11" name="Gráfico 10" descr="Cidade">
                <a:extLst>
                  <a:ext uri="{FF2B5EF4-FFF2-40B4-BE49-F238E27FC236}">
                    <a16:creationId xmlns:a16="http://schemas.microsoft.com/office/drawing/2014/main" id="{F554F5E2-A543-7E4F-8946-7FAF84DD0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17609" y="3113361"/>
                <a:ext cx="817764" cy="817765"/>
              </a:xfrm>
              <a:prstGeom prst="rect">
                <a:avLst/>
              </a:prstGeom>
            </p:spPr>
          </p:pic>
          <p:pic>
            <p:nvPicPr>
              <p:cNvPr id="13" name="Gráfico 12" descr="Edifício">
                <a:extLst>
                  <a:ext uri="{FF2B5EF4-FFF2-40B4-BE49-F238E27FC236}">
                    <a16:creationId xmlns:a16="http://schemas.microsoft.com/office/drawing/2014/main" id="{903F464D-5427-6643-B4BA-8E600BEDEE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97281" y="3023255"/>
                <a:ext cx="817764" cy="817765"/>
              </a:xfrm>
              <a:prstGeom prst="rect">
                <a:avLst/>
              </a:prstGeom>
            </p:spPr>
          </p:pic>
          <p:pic>
            <p:nvPicPr>
              <p:cNvPr id="14" name="Gráfico 13" descr="Cidade">
                <a:extLst>
                  <a:ext uri="{FF2B5EF4-FFF2-40B4-BE49-F238E27FC236}">
                    <a16:creationId xmlns:a16="http://schemas.microsoft.com/office/drawing/2014/main" id="{747D8F9F-8666-044A-9D58-32347ABE1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376954" y="3099256"/>
                <a:ext cx="817764" cy="817765"/>
              </a:xfrm>
              <a:prstGeom prst="rect">
                <a:avLst/>
              </a:prstGeom>
            </p:spPr>
          </p:pic>
          <p:pic>
            <p:nvPicPr>
              <p:cNvPr id="24" name="Gráfico 23" descr="Cidade">
                <a:extLst>
                  <a:ext uri="{FF2B5EF4-FFF2-40B4-BE49-F238E27FC236}">
                    <a16:creationId xmlns:a16="http://schemas.microsoft.com/office/drawing/2014/main" id="{15D9D6CF-AFA6-9642-AFBC-2237BF9ED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35636" y="3106289"/>
                <a:ext cx="817764" cy="817765"/>
              </a:xfrm>
              <a:prstGeom prst="rect">
                <a:avLst/>
              </a:prstGeom>
            </p:spPr>
          </p:pic>
          <p:pic>
            <p:nvPicPr>
              <p:cNvPr id="25" name="Gráfico 24" descr="Edifício">
                <a:extLst>
                  <a:ext uri="{FF2B5EF4-FFF2-40B4-BE49-F238E27FC236}">
                    <a16:creationId xmlns:a16="http://schemas.microsoft.com/office/drawing/2014/main" id="{B27EBC12-8AE9-3347-9DCE-024121B9B0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65012" y="3030219"/>
                <a:ext cx="817764" cy="817765"/>
              </a:xfrm>
              <a:prstGeom prst="rect">
                <a:avLst/>
              </a:prstGeom>
            </p:spPr>
          </p:pic>
          <p:pic>
            <p:nvPicPr>
              <p:cNvPr id="27" name="Gráfico 26" descr="Edifício">
                <a:extLst>
                  <a:ext uri="{FF2B5EF4-FFF2-40B4-BE49-F238E27FC236}">
                    <a16:creationId xmlns:a16="http://schemas.microsoft.com/office/drawing/2014/main" id="{8983B2A6-582E-E24E-9F98-2842DD59A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653434" y="3016979"/>
                <a:ext cx="817764" cy="817765"/>
              </a:xfrm>
              <a:prstGeom prst="rect">
                <a:avLst/>
              </a:prstGeom>
            </p:spPr>
          </p:pic>
          <p:pic>
            <p:nvPicPr>
              <p:cNvPr id="28" name="Gráfico 27" descr="Cidade">
                <a:extLst>
                  <a:ext uri="{FF2B5EF4-FFF2-40B4-BE49-F238E27FC236}">
                    <a16:creationId xmlns:a16="http://schemas.microsoft.com/office/drawing/2014/main" id="{E46626AD-03CC-AD49-AEB2-17051FD1F5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96988" y="3106145"/>
                <a:ext cx="817764" cy="817765"/>
              </a:xfrm>
              <a:prstGeom prst="rect">
                <a:avLst/>
              </a:prstGeom>
            </p:spPr>
          </p:pic>
          <p:pic>
            <p:nvPicPr>
              <p:cNvPr id="29" name="Gráfico 28" descr="Cidade">
                <a:extLst>
                  <a:ext uri="{FF2B5EF4-FFF2-40B4-BE49-F238E27FC236}">
                    <a16:creationId xmlns:a16="http://schemas.microsoft.com/office/drawing/2014/main" id="{1F835AEC-8CDA-2543-88EF-ECBF20BBC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015015" y="3099073"/>
                <a:ext cx="817764" cy="817765"/>
              </a:xfrm>
              <a:prstGeom prst="rect">
                <a:avLst/>
              </a:prstGeom>
            </p:spPr>
          </p:pic>
        </p:grpSp>
      </p:grpSp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FC86DD7E-DA04-624D-954E-BE165FB606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47951" y="2485832"/>
            <a:ext cx="914400" cy="914400"/>
          </a:xfrm>
          <a:prstGeom prst="rect">
            <a:avLst/>
          </a:prstGeom>
        </p:spPr>
      </p:pic>
      <p:pic>
        <p:nvPicPr>
          <p:cNvPr id="10" name="Gráfico 9" descr="Ethernet">
            <a:extLst>
              <a:ext uri="{FF2B5EF4-FFF2-40B4-BE49-F238E27FC236}">
                <a16:creationId xmlns:a16="http://schemas.microsoft.com/office/drawing/2014/main" id="{44E4BB96-DC46-374A-9C43-250374629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5638800" y="3301217"/>
            <a:ext cx="914400" cy="914400"/>
          </a:xfrm>
          <a:prstGeom prst="rect">
            <a:avLst/>
          </a:prstGeom>
        </p:spPr>
      </p:pic>
      <p:pic>
        <p:nvPicPr>
          <p:cNvPr id="16" name="Gráfico 15" descr="Rede social">
            <a:extLst>
              <a:ext uri="{FF2B5EF4-FFF2-40B4-BE49-F238E27FC236}">
                <a16:creationId xmlns:a16="http://schemas.microsoft.com/office/drawing/2014/main" id="{4CAC24FB-2A4A-284E-B37F-CC1AF0125B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24169" y="1737616"/>
            <a:ext cx="626146" cy="626146"/>
          </a:xfrm>
          <a:prstGeom prst="rect">
            <a:avLst/>
          </a:prstGeom>
        </p:spPr>
      </p:pic>
      <p:pic>
        <p:nvPicPr>
          <p:cNvPr id="53" name="Gráfico 52" descr="Rede social">
            <a:extLst>
              <a:ext uri="{FF2B5EF4-FFF2-40B4-BE49-F238E27FC236}">
                <a16:creationId xmlns:a16="http://schemas.microsoft.com/office/drawing/2014/main" id="{C05BAA1D-332B-AF42-8E35-2F4502CE84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02269" y="2626920"/>
            <a:ext cx="626146" cy="626146"/>
          </a:xfrm>
          <a:prstGeom prst="rect">
            <a:avLst/>
          </a:prstGeom>
        </p:spPr>
      </p:pic>
      <p:pic>
        <p:nvPicPr>
          <p:cNvPr id="54" name="Gráfico 53" descr="Rede social">
            <a:extLst>
              <a:ext uri="{FF2B5EF4-FFF2-40B4-BE49-F238E27FC236}">
                <a16:creationId xmlns:a16="http://schemas.microsoft.com/office/drawing/2014/main" id="{CB10ED8E-13CB-5740-921C-D6344E4C37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82927" y="1534371"/>
            <a:ext cx="626146" cy="626146"/>
          </a:xfrm>
          <a:prstGeom prst="rect">
            <a:avLst/>
          </a:prstGeom>
        </p:spPr>
      </p:pic>
      <p:pic>
        <p:nvPicPr>
          <p:cNvPr id="55" name="Gráfico 54" descr="Rede social">
            <a:extLst>
              <a:ext uri="{FF2B5EF4-FFF2-40B4-BE49-F238E27FC236}">
                <a16:creationId xmlns:a16="http://schemas.microsoft.com/office/drawing/2014/main" id="{C8B6794E-3E33-A24A-B50F-22E734E195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19660" y="1730700"/>
            <a:ext cx="626146" cy="626146"/>
          </a:xfrm>
          <a:prstGeom prst="rect">
            <a:avLst/>
          </a:prstGeom>
        </p:spPr>
      </p:pic>
      <p:pic>
        <p:nvPicPr>
          <p:cNvPr id="56" name="Gráfico 55" descr="Rede social">
            <a:extLst>
              <a:ext uri="{FF2B5EF4-FFF2-40B4-BE49-F238E27FC236}">
                <a16:creationId xmlns:a16="http://schemas.microsoft.com/office/drawing/2014/main" id="{46076EBE-4F6F-7A4A-A06D-8511D30CBE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57469" y="2629959"/>
            <a:ext cx="626146" cy="626146"/>
          </a:xfrm>
          <a:prstGeom prst="rect">
            <a:avLst/>
          </a:prstGeom>
        </p:spPr>
      </p:pic>
      <p:pic>
        <p:nvPicPr>
          <p:cNvPr id="67" name="Gráfico 66" descr="Chat">
            <a:extLst>
              <a:ext uri="{FF2B5EF4-FFF2-40B4-BE49-F238E27FC236}">
                <a16:creationId xmlns:a16="http://schemas.microsoft.com/office/drawing/2014/main" id="{57586406-3315-2045-B887-19DBD7CF10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0163739" flipH="1">
            <a:off x="4354265" y="2453731"/>
            <a:ext cx="321050" cy="321050"/>
          </a:xfrm>
          <a:prstGeom prst="rect">
            <a:avLst/>
          </a:prstGeom>
        </p:spPr>
      </p:pic>
      <p:pic>
        <p:nvPicPr>
          <p:cNvPr id="69" name="Gráfico 68" descr="Chat">
            <a:extLst>
              <a:ext uri="{FF2B5EF4-FFF2-40B4-BE49-F238E27FC236}">
                <a16:creationId xmlns:a16="http://schemas.microsoft.com/office/drawing/2014/main" id="{5D88F14D-3328-C447-9403-9C4E711AE1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0163739" flipH="1">
            <a:off x="5690126" y="1493915"/>
            <a:ext cx="321050" cy="321050"/>
          </a:xfrm>
          <a:prstGeom prst="rect">
            <a:avLst/>
          </a:prstGeom>
        </p:spPr>
      </p:pic>
      <p:pic>
        <p:nvPicPr>
          <p:cNvPr id="71" name="Gráfico 70" descr="Chat">
            <a:extLst>
              <a:ext uri="{FF2B5EF4-FFF2-40B4-BE49-F238E27FC236}">
                <a16:creationId xmlns:a16="http://schemas.microsoft.com/office/drawing/2014/main" id="{65DB07D3-3E30-5443-BC36-F980C0E4B4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74838" flipH="1">
            <a:off x="7606594" y="2610783"/>
            <a:ext cx="321050" cy="321050"/>
          </a:xfrm>
          <a:prstGeom prst="rect">
            <a:avLst/>
          </a:prstGeom>
        </p:spPr>
      </p:pic>
      <p:pic>
        <p:nvPicPr>
          <p:cNvPr id="76" name="Gráfico 75" descr="Bolha de pensamento">
            <a:extLst>
              <a:ext uri="{FF2B5EF4-FFF2-40B4-BE49-F238E27FC236}">
                <a16:creationId xmlns:a16="http://schemas.microsoft.com/office/drawing/2014/main" id="{849056CC-C3CD-9F49-83E4-C7D516B53D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99892" y="2821422"/>
            <a:ext cx="297558" cy="297558"/>
          </a:xfrm>
          <a:prstGeom prst="rect">
            <a:avLst/>
          </a:prstGeom>
        </p:spPr>
      </p:pic>
      <p:pic>
        <p:nvPicPr>
          <p:cNvPr id="77" name="Gráfico 76" descr="Bolha de pensamento">
            <a:extLst>
              <a:ext uri="{FF2B5EF4-FFF2-40B4-BE49-F238E27FC236}">
                <a16:creationId xmlns:a16="http://schemas.microsoft.com/office/drawing/2014/main" id="{1D20AE90-42CC-D54E-B83E-0A2E69E4FD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47317" y="1458926"/>
            <a:ext cx="297558" cy="297558"/>
          </a:xfrm>
          <a:prstGeom prst="rect">
            <a:avLst/>
          </a:prstGeom>
        </p:spPr>
      </p:pic>
      <p:pic>
        <p:nvPicPr>
          <p:cNvPr id="78" name="Gráfico 77" descr="Bolha de pensamento">
            <a:extLst>
              <a:ext uri="{FF2B5EF4-FFF2-40B4-BE49-F238E27FC236}">
                <a16:creationId xmlns:a16="http://schemas.microsoft.com/office/drawing/2014/main" id="{893C1F51-4EF9-F945-AC31-DFD502EE0B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46388" y="1727898"/>
            <a:ext cx="297558" cy="297558"/>
          </a:xfrm>
          <a:prstGeom prst="rect">
            <a:avLst/>
          </a:prstGeom>
        </p:spPr>
      </p:pic>
      <p:pic>
        <p:nvPicPr>
          <p:cNvPr id="79" name="Gráfico 78" descr="Chat">
            <a:extLst>
              <a:ext uri="{FF2B5EF4-FFF2-40B4-BE49-F238E27FC236}">
                <a16:creationId xmlns:a16="http://schemas.microsoft.com/office/drawing/2014/main" id="{BC9EF973-1A41-AB40-BEC9-8714E42F9A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018663" flipH="1">
            <a:off x="6872207" y="1552666"/>
            <a:ext cx="321050" cy="321050"/>
          </a:xfrm>
          <a:prstGeom prst="rect">
            <a:avLst/>
          </a:prstGeom>
        </p:spPr>
      </p:pic>
      <p:pic>
        <p:nvPicPr>
          <p:cNvPr id="80" name="Gráfico 79" descr="Bolha de pensamento">
            <a:extLst>
              <a:ext uri="{FF2B5EF4-FFF2-40B4-BE49-F238E27FC236}">
                <a16:creationId xmlns:a16="http://schemas.microsoft.com/office/drawing/2014/main" id="{07294893-2B6E-5848-8A08-380E67FA0C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46388" y="2519171"/>
            <a:ext cx="297558" cy="297558"/>
          </a:xfrm>
          <a:prstGeom prst="rect">
            <a:avLst/>
          </a:prstGeom>
        </p:spPr>
      </p:pic>
      <p:pic>
        <p:nvPicPr>
          <p:cNvPr id="81" name="Gráfico 80" descr="Marketing">
            <a:extLst>
              <a:ext uri="{FF2B5EF4-FFF2-40B4-BE49-F238E27FC236}">
                <a16:creationId xmlns:a16="http://schemas.microsoft.com/office/drawing/2014/main" id="{72681168-2A7B-3845-B935-C70C6CB354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69430" y="1749351"/>
            <a:ext cx="246831" cy="246831"/>
          </a:xfrm>
          <a:prstGeom prst="rect">
            <a:avLst/>
          </a:prstGeom>
        </p:spPr>
      </p:pic>
      <p:pic>
        <p:nvPicPr>
          <p:cNvPr id="82" name="Gráfico 81" descr="Marketing">
            <a:extLst>
              <a:ext uri="{FF2B5EF4-FFF2-40B4-BE49-F238E27FC236}">
                <a16:creationId xmlns:a16="http://schemas.microsoft.com/office/drawing/2014/main" id="{96C47E51-EAAB-DD4A-B2C4-DF750BE4085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43896" y="2053503"/>
            <a:ext cx="246831" cy="2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7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470C520-832A-AF48-8B62-A2B5394E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748C2C-D6CC-C24C-9CFD-9B7D2175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4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4456EC-7A63-1E4D-98B2-F9CB009C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5" y="6315175"/>
            <a:ext cx="2206362" cy="44747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05009D1-4D40-1D48-A81E-5DEA7DAD7086}"/>
              </a:ext>
            </a:extLst>
          </p:cNvPr>
          <p:cNvSpPr/>
          <p:nvPr/>
        </p:nvSpPr>
        <p:spPr>
          <a:xfrm>
            <a:off x="0" y="0"/>
            <a:ext cx="12192000" cy="715169"/>
          </a:xfrm>
          <a:prstGeom prst="rect">
            <a:avLst/>
          </a:prstGeom>
          <a:solidFill>
            <a:srgbClr val="39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AE4F6-11D0-194F-9B40-02A0F9574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81"/>
            <a:ext cx="10515600" cy="71516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b="1" spc="300" dirty="0">
                <a:solidFill>
                  <a:schemeClr val="bg1"/>
                </a:solidFill>
              </a:rPr>
              <a:t>Problema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8CCA8B-12E0-B34A-A6BC-A32E62079119}"/>
              </a:ext>
            </a:extLst>
          </p:cNvPr>
          <p:cNvSpPr txBox="1"/>
          <p:nvPr/>
        </p:nvSpPr>
        <p:spPr>
          <a:xfrm>
            <a:off x="901594" y="2828835"/>
            <a:ext cx="10388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Existe a possibilidade de buscar, de forma automatizada, sinais fracos (</a:t>
            </a:r>
            <a:r>
              <a:rPr lang="pt-BR" sz="2400" b="1" i="1" dirty="0" err="1"/>
              <a:t>Weak</a:t>
            </a:r>
            <a:r>
              <a:rPr lang="pt-BR" sz="2400" b="1" i="1" dirty="0"/>
              <a:t> </a:t>
            </a:r>
            <a:r>
              <a:rPr lang="pt-BR" sz="2400" b="1" i="1" dirty="0" err="1"/>
              <a:t>Signals</a:t>
            </a:r>
            <a:r>
              <a:rPr lang="pt-BR" sz="2400" b="1" dirty="0"/>
              <a:t>) na Internet de forma a subsidiar um trabalho de prospectiva sobre um tema </a:t>
            </a:r>
            <a:r>
              <a:rPr lang="pt-BR" sz="2400" b="1" dirty="0" err="1"/>
              <a:t>específico</a:t>
            </a:r>
            <a:r>
              <a:rPr lang="pt-BR" sz="2400" b="1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883524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470C520-832A-AF48-8B62-A2B5394E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748C2C-D6CC-C24C-9CFD-9B7D2175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4456EC-7A63-1E4D-98B2-F9CB009C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5" y="6315175"/>
            <a:ext cx="2206362" cy="44747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05009D1-4D40-1D48-A81E-5DEA7DAD7086}"/>
              </a:ext>
            </a:extLst>
          </p:cNvPr>
          <p:cNvSpPr/>
          <p:nvPr/>
        </p:nvSpPr>
        <p:spPr>
          <a:xfrm>
            <a:off x="0" y="0"/>
            <a:ext cx="12192000" cy="715169"/>
          </a:xfrm>
          <a:prstGeom prst="rect">
            <a:avLst/>
          </a:prstGeom>
          <a:solidFill>
            <a:srgbClr val="39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AE4F6-11D0-194F-9B40-02A0F9574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81"/>
            <a:ext cx="10515600" cy="71516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b="1" spc="300" dirty="0">
                <a:solidFill>
                  <a:schemeClr val="bg1"/>
                </a:solidFill>
              </a:rPr>
              <a:t>Objetivos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8CCA8B-12E0-B34A-A6BC-A32E62079119}"/>
              </a:ext>
            </a:extLst>
          </p:cNvPr>
          <p:cNvSpPr txBox="1"/>
          <p:nvPr/>
        </p:nvSpPr>
        <p:spPr>
          <a:xfrm>
            <a:off x="838199" y="1713489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Propor um processo automatizado de busca de sinais fracos (</a:t>
            </a:r>
            <a:r>
              <a:rPr lang="pt-BR" sz="2400" i="1" dirty="0" err="1"/>
              <a:t>Weak</a:t>
            </a:r>
            <a:r>
              <a:rPr lang="pt-BR" sz="2400" i="1" dirty="0"/>
              <a:t> </a:t>
            </a:r>
            <a:r>
              <a:rPr lang="pt-BR" sz="2400" i="1" dirty="0" err="1"/>
              <a:t>Signals</a:t>
            </a:r>
            <a:r>
              <a:rPr lang="pt-BR" sz="2400" dirty="0"/>
              <a:t>) na Internet em um contexto de prospectiva.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5917D98-4D95-604D-8A34-E81123AD611E}"/>
              </a:ext>
            </a:extLst>
          </p:cNvPr>
          <p:cNvSpPr txBox="1"/>
          <p:nvPr/>
        </p:nvSpPr>
        <p:spPr>
          <a:xfrm>
            <a:off x="838199" y="3392836"/>
            <a:ext cx="1051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pt-BR" sz="2400" dirty="0"/>
              <a:t>Identificar, na literatura, os principais métodos, técnicas e ferramentas de busca de sinais fracos;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dirty="0"/>
              <a:t>Definir necessidades tecnológicas envolvidas na criação de um sistema de busca de sinais fracos na Internet; 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sz="2400" dirty="0"/>
              <a:t>Definir os requisitos necessários para uma ferramenta de acompanhamento de sinais fracos provindos da Internet em um contexto de prospectiva.</a:t>
            </a:r>
          </a:p>
          <a:p>
            <a:endParaRPr lang="pt-BR" sz="24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045D31E-1716-EC4C-ACF5-77B771B7955E}"/>
              </a:ext>
            </a:extLst>
          </p:cNvPr>
          <p:cNvSpPr txBox="1"/>
          <p:nvPr/>
        </p:nvSpPr>
        <p:spPr>
          <a:xfrm>
            <a:off x="838199" y="101627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GERAL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3283F25-BD22-3F43-AC38-D9DE5056A13D}"/>
              </a:ext>
            </a:extLst>
          </p:cNvPr>
          <p:cNvSpPr txBox="1"/>
          <p:nvPr/>
        </p:nvSpPr>
        <p:spPr>
          <a:xfrm>
            <a:off x="838199" y="2780032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ESPECÍFICOS</a:t>
            </a:r>
          </a:p>
        </p:txBody>
      </p:sp>
    </p:spTree>
    <p:extLst>
      <p:ext uri="{BB962C8B-B14F-4D97-AF65-F5344CB8AC3E}">
        <p14:creationId xmlns:p14="http://schemas.microsoft.com/office/powerpoint/2010/main" val="2760928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FFC866B-F53F-2D48-BF8B-E0748EBC7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85" y="3377426"/>
            <a:ext cx="8292109" cy="3113178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F18C19E-7A15-2A4A-A566-F18C97AD0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842" y="3518008"/>
            <a:ext cx="3925081" cy="2853902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7726C66-C31E-9E47-8981-5185E3371FCB}"/>
              </a:ext>
            </a:extLst>
          </p:cNvPr>
          <p:cNvSpPr/>
          <p:nvPr/>
        </p:nvSpPr>
        <p:spPr>
          <a:xfrm>
            <a:off x="1077" y="6140450"/>
            <a:ext cx="12192000" cy="71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470C520-832A-AF48-8B62-A2B5394E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748C2C-D6CC-C24C-9CFD-9B7D2175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6</a:t>
            </a:fld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C9660BA-8C77-5A47-84C6-DEC8375D4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89500"/>
            <a:ext cx="6775784" cy="3613752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D4456EC-7A63-1E4D-98B2-F9CB009C7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45" y="6315175"/>
            <a:ext cx="2206362" cy="44747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05009D1-4D40-1D48-A81E-5DEA7DAD7086}"/>
              </a:ext>
            </a:extLst>
          </p:cNvPr>
          <p:cNvSpPr/>
          <p:nvPr/>
        </p:nvSpPr>
        <p:spPr>
          <a:xfrm>
            <a:off x="0" y="0"/>
            <a:ext cx="12192000" cy="715169"/>
          </a:xfrm>
          <a:prstGeom prst="rect">
            <a:avLst/>
          </a:prstGeom>
          <a:solidFill>
            <a:srgbClr val="39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AE4F6-11D0-194F-9B40-02A0F9574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81"/>
            <a:ext cx="10515600" cy="71516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b="1" spc="300" dirty="0">
                <a:solidFill>
                  <a:schemeClr val="bg1"/>
                </a:solidFill>
              </a:rPr>
              <a:t>Justificativa/Relevância do estudo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AE5B7C7-BE4A-D94F-B3D8-793EF0A58AA6}"/>
              </a:ext>
            </a:extLst>
          </p:cNvPr>
          <p:cNvSpPr txBox="1"/>
          <p:nvPr/>
        </p:nvSpPr>
        <p:spPr>
          <a:xfrm>
            <a:off x="1876533" y="807239"/>
            <a:ext cx="2162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/>
              <a:t>GLOBALIZAÇÃO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2803DAE3-BDB1-4045-84D3-87F8FFBC3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845" y="714584"/>
            <a:ext cx="5709956" cy="2997727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2968F25-EBDB-D34B-9700-D1590518CE4B}"/>
              </a:ext>
            </a:extLst>
          </p:cNvPr>
          <p:cNvSpPr txBox="1"/>
          <p:nvPr/>
        </p:nvSpPr>
        <p:spPr>
          <a:xfrm>
            <a:off x="61174" y="3721557"/>
            <a:ext cx="2108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ln>
                  <a:solidFill>
                    <a:schemeClr val="bg1"/>
                  </a:solidFill>
                </a:ln>
              </a:rPr>
              <a:t>SINAIS FRACOS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54E33B6-6C89-384A-91D3-80D30C0FB321}"/>
              </a:ext>
            </a:extLst>
          </p:cNvPr>
          <p:cNvSpPr txBox="1"/>
          <p:nvPr/>
        </p:nvSpPr>
        <p:spPr>
          <a:xfrm>
            <a:off x="3556784" y="680155"/>
            <a:ext cx="2162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ln>
                  <a:solidFill>
                    <a:schemeClr val="bg1"/>
                  </a:solidFill>
                </a:ln>
              </a:rPr>
              <a:t>GLOBALIZAÇÃO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E23EC0C-3693-0B4F-8F43-9C4AF368337C}"/>
              </a:ext>
            </a:extLst>
          </p:cNvPr>
          <p:cNvSpPr txBox="1"/>
          <p:nvPr/>
        </p:nvSpPr>
        <p:spPr>
          <a:xfrm>
            <a:off x="8325937" y="3676078"/>
            <a:ext cx="3804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ln>
                  <a:solidFill>
                    <a:schemeClr val="bg1"/>
                  </a:solidFill>
                </a:ln>
              </a:rPr>
              <a:t>INTELIGÊNCIA COMPETITIVA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D677DE3-7858-3C49-9753-8A8A4C16A4CD}"/>
              </a:ext>
            </a:extLst>
          </p:cNvPr>
          <p:cNvSpPr txBox="1"/>
          <p:nvPr/>
        </p:nvSpPr>
        <p:spPr>
          <a:xfrm>
            <a:off x="7176648" y="714584"/>
            <a:ext cx="4954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>
                <a:ln>
                  <a:solidFill>
                    <a:schemeClr val="bg1"/>
                  </a:solidFill>
                </a:ln>
              </a:rPr>
              <a:t>ESTUDOS DE FUTURO E OS CENÁRIOS</a:t>
            </a:r>
          </a:p>
        </p:txBody>
      </p:sp>
    </p:spTree>
    <p:extLst>
      <p:ext uri="{BB962C8B-B14F-4D97-AF65-F5344CB8AC3E}">
        <p14:creationId xmlns:p14="http://schemas.microsoft.com/office/powerpoint/2010/main" val="192753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470C520-832A-AF48-8B62-A2B5394E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748C2C-D6CC-C24C-9CFD-9B7D2175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7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4456EC-7A63-1E4D-98B2-F9CB009C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5" y="6315175"/>
            <a:ext cx="2206362" cy="44747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05009D1-4D40-1D48-A81E-5DEA7DAD7086}"/>
              </a:ext>
            </a:extLst>
          </p:cNvPr>
          <p:cNvSpPr/>
          <p:nvPr/>
        </p:nvSpPr>
        <p:spPr>
          <a:xfrm>
            <a:off x="0" y="0"/>
            <a:ext cx="12192000" cy="715169"/>
          </a:xfrm>
          <a:prstGeom prst="rect">
            <a:avLst/>
          </a:prstGeom>
          <a:solidFill>
            <a:srgbClr val="39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AE4F6-11D0-194F-9B40-02A0F9574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81"/>
            <a:ext cx="10515600" cy="71516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b="1" spc="300" dirty="0">
                <a:solidFill>
                  <a:schemeClr val="bg1"/>
                </a:solidFill>
              </a:rPr>
              <a:t>Revisão de literatura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92FF971-60D8-184E-A0BE-792EA8639120}"/>
              </a:ext>
            </a:extLst>
          </p:cNvPr>
          <p:cNvSpPr txBox="1"/>
          <p:nvPr/>
        </p:nvSpPr>
        <p:spPr>
          <a:xfrm>
            <a:off x="838199" y="1364656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Base de pesquisa utilizada: </a:t>
            </a:r>
            <a:r>
              <a:rPr lang="pt-BR" sz="2400" b="1" i="1" dirty="0" err="1"/>
              <a:t>Scopus</a:t>
            </a:r>
            <a:endParaRPr lang="pt-BR" sz="2400" b="1" i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4871C38-9EE8-DB47-97C8-A0538DA80D01}"/>
              </a:ext>
            </a:extLst>
          </p:cNvPr>
          <p:cNvSpPr txBox="1"/>
          <p:nvPr/>
        </p:nvSpPr>
        <p:spPr>
          <a:xfrm>
            <a:off x="838199" y="3801423"/>
            <a:ext cx="6624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Pesquisa inicial feita com o termo “</a:t>
            </a:r>
            <a:r>
              <a:rPr lang="pt-BR" sz="2400" i="1" dirty="0" err="1"/>
              <a:t>weak</a:t>
            </a:r>
            <a:r>
              <a:rPr lang="pt-BR" sz="2400" i="1" dirty="0"/>
              <a:t> </a:t>
            </a:r>
            <a:r>
              <a:rPr lang="pt-BR" sz="2400" i="1" dirty="0" err="1"/>
              <a:t>signals</a:t>
            </a:r>
            <a:r>
              <a:rPr lang="pt-BR" sz="2400" dirty="0"/>
              <a:t>”</a:t>
            </a:r>
            <a:endParaRPr lang="pt-BR" sz="2400" b="1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0331C2C-2EDA-4B4F-A89D-7EE01436A6F9}"/>
              </a:ext>
            </a:extLst>
          </p:cNvPr>
          <p:cNvSpPr txBox="1"/>
          <p:nvPr/>
        </p:nvSpPr>
        <p:spPr>
          <a:xfrm>
            <a:off x="838199" y="5031679"/>
            <a:ext cx="4948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Quantitativo de </a:t>
            </a:r>
            <a:r>
              <a:rPr lang="pt-BR" sz="2400" b="1" dirty="0"/>
              <a:t>1.729</a:t>
            </a:r>
            <a:r>
              <a:rPr lang="pt-BR" sz="2400" dirty="0"/>
              <a:t> documentos.</a:t>
            </a:r>
            <a:endParaRPr lang="pt-BR" sz="2400" b="1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E08EC1-A623-644E-A313-4D884D477D4A}"/>
              </a:ext>
            </a:extLst>
          </p:cNvPr>
          <p:cNvSpPr txBox="1"/>
          <p:nvPr/>
        </p:nvSpPr>
        <p:spPr>
          <a:xfrm>
            <a:off x="838199" y="2594912"/>
            <a:ext cx="4190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Período de pesquisa: </a:t>
            </a:r>
            <a:r>
              <a:rPr lang="pt-BR" sz="2400" b="1" i="1" dirty="0"/>
              <a:t>10 anos</a:t>
            </a:r>
          </a:p>
        </p:txBody>
      </p:sp>
    </p:spTree>
    <p:extLst>
      <p:ext uri="{BB962C8B-B14F-4D97-AF65-F5344CB8AC3E}">
        <p14:creationId xmlns:p14="http://schemas.microsoft.com/office/powerpoint/2010/main" val="54535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Mapa com linhas coloridas&#10;&#10;Descrição gerada automaticamente">
            <a:extLst>
              <a:ext uri="{FF2B5EF4-FFF2-40B4-BE49-F238E27FC236}">
                <a16:creationId xmlns:a16="http://schemas.microsoft.com/office/drawing/2014/main" id="{DF3A4A66-3235-2A4E-B05B-B03451566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586" y="-2381"/>
            <a:ext cx="9216407" cy="68580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875EC42-A98C-1949-B40B-693B272D0314}"/>
              </a:ext>
            </a:extLst>
          </p:cNvPr>
          <p:cNvSpPr/>
          <p:nvPr/>
        </p:nvSpPr>
        <p:spPr>
          <a:xfrm>
            <a:off x="1077" y="6140450"/>
            <a:ext cx="12192000" cy="71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470C520-832A-AF48-8B62-A2B5394E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748C2C-D6CC-C24C-9CFD-9B7D2175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4456EC-7A63-1E4D-98B2-F9CB009C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45" y="6315175"/>
            <a:ext cx="2206362" cy="44747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05009D1-4D40-1D48-A81E-5DEA7DAD7086}"/>
              </a:ext>
            </a:extLst>
          </p:cNvPr>
          <p:cNvSpPr/>
          <p:nvPr/>
        </p:nvSpPr>
        <p:spPr>
          <a:xfrm>
            <a:off x="0" y="0"/>
            <a:ext cx="12192000" cy="715169"/>
          </a:xfrm>
          <a:prstGeom prst="rect">
            <a:avLst/>
          </a:prstGeom>
          <a:solidFill>
            <a:srgbClr val="39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AE4F6-11D0-194F-9B40-02A0F9574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81"/>
            <a:ext cx="10515600" cy="71516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b="1" spc="300" dirty="0">
                <a:solidFill>
                  <a:schemeClr val="bg1"/>
                </a:solidFill>
              </a:rPr>
              <a:t>Revisão de literatura</a:t>
            </a:r>
          </a:p>
        </p:txBody>
      </p:sp>
    </p:spTree>
    <p:extLst>
      <p:ext uri="{BB962C8B-B14F-4D97-AF65-F5344CB8AC3E}">
        <p14:creationId xmlns:p14="http://schemas.microsoft.com/office/powerpoint/2010/main" val="2502079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C875EC42-A98C-1949-B40B-693B272D0314}"/>
              </a:ext>
            </a:extLst>
          </p:cNvPr>
          <p:cNvSpPr/>
          <p:nvPr/>
        </p:nvSpPr>
        <p:spPr>
          <a:xfrm>
            <a:off x="1077" y="6140450"/>
            <a:ext cx="12192000" cy="71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470C520-832A-AF48-8B62-A2B5394E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748C2C-D6CC-C24C-9CFD-9B7D2175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86C75-9AEF-BE4E-9FC9-C726AA230BF3}" type="slidenum">
              <a:rPr lang="pt-BR" smtClean="0"/>
              <a:t>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4456EC-7A63-1E4D-98B2-F9CB009C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5" y="6315175"/>
            <a:ext cx="2206362" cy="44747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05009D1-4D40-1D48-A81E-5DEA7DAD7086}"/>
              </a:ext>
            </a:extLst>
          </p:cNvPr>
          <p:cNvSpPr/>
          <p:nvPr/>
        </p:nvSpPr>
        <p:spPr>
          <a:xfrm>
            <a:off x="0" y="0"/>
            <a:ext cx="12192000" cy="715169"/>
          </a:xfrm>
          <a:prstGeom prst="rect">
            <a:avLst/>
          </a:prstGeom>
          <a:solidFill>
            <a:srgbClr val="39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AE4F6-11D0-194F-9B40-02A0F9574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81"/>
            <a:ext cx="10515600" cy="71516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t-BR" b="1" spc="300" dirty="0">
                <a:solidFill>
                  <a:schemeClr val="bg1"/>
                </a:solidFill>
              </a:rPr>
              <a:t>Revisão de literatura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072E23F-3E48-944B-AE9A-A3B1266E1102}"/>
              </a:ext>
            </a:extLst>
          </p:cNvPr>
          <p:cNvSpPr txBox="1"/>
          <p:nvPr/>
        </p:nvSpPr>
        <p:spPr>
          <a:xfrm>
            <a:off x="838200" y="1364656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Procedimento utilizando os </a:t>
            </a:r>
            <a:r>
              <a:rPr lang="pt-BR" sz="2400" i="1" dirty="0"/>
              <a:t>clusters </a:t>
            </a:r>
            <a:r>
              <a:rPr lang="pt-BR" sz="2400" dirty="0"/>
              <a:t>para a construção da query de pesquisa: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F86B9A5-6F6B-2A42-8D95-F15F3276CD0D}"/>
              </a:ext>
            </a:extLst>
          </p:cNvPr>
          <p:cNvSpPr txBox="1"/>
          <p:nvPr/>
        </p:nvSpPr>
        <p:spPr>
          <a:xfrm>
            <a:off x="838199" y="2314732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Utilização de todas as palavras do cluster 5;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D3F7AE8-99E4-3647-B163-88A9157C883B}"/>
              </a:ext>
            </a:extLst>
          </p:cNvPr>
          <p:cNvSpPr txBox="1"/>
          <p:nvPr/>
        </p:nvSpPr>
        <p:spPr>
          <a:xfrm>
            <a:off x="838199" y="3264808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Retirada de 80% - </a:t>
            </a:r>
            <a:r>
              <a:rPr lang="pt-BR" sz="2400" dirty="0" err="1"/>
              <a:t>paretto</a:t>
            </a:r>
            <a:r>
              <a:rPr lang="pt-BR" sz="2400" dirty="0"/>
              <a:t> - das palavras constantes nos outros </a:t>
            </a:r>
            <a:r>
              <a:rPr lang="pt-BR" sz="2400" i="1" dirty="0"/>
              <a:t>clusters </a:t>
            </a:r>
            <a:r>
              <a:rPr lang="pt-BR" sz="2400" dirty="0"/>
              <a:t>(ordenação das palavras  por </a:t>
            </a:r>
            <a:r>
              <a:rPr lang="pt-BR" sz="2400" i="1" dirty="0"/>
              <a:t>cluster</a:t>
            </a:r>
            <a:r>
              <a:rPr lang="pt-BR" sz="2400" dirty="0"/>
              <a:t> com maior peso - força).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10758514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3089</TotalTime>
  <Words>1567</Words>
  <Application>Microsoft Macintosh PowerPoint</Application>
  <PresentationFormat>Widescreen</PresentationFormat>
  <Paragraphs>155</Paragraphs>
  <Slides>18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Um processo automatizado de busca de sinais fracos na Internet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Sinais Fracos</dc:title>
  <dc:creator>Rodrigo Santos</dc:creator>
  <cp:lastModifiedBy>Rodrigo Santos</cp:lastModifiedBy>
  <cp:revision>53</cp:revision>
  <dcterms:created xsi:type="dcterms:W3CDTF">2019-07-29T15:41:15Z</dcterms:created>
  <dcterms:modified xsi:type="dcterms:W3CDTF">2019-12-11T18:23:10Z</dcterms:modified>
</cp:coreProperties>
</file>